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60" r:id="rId3"/>
    <p:sldId id="262" r:id="rId4"/>
    <p:sldId id="267" r:id="rId5"/>
    <p:sldId id="295" r:id="rId6"/>
    <p:sldId id="296" r:id="rId7"/>
    <p:sldId id="297" r:id="rId8"/>
    <p:sldId id="298" r:id="rId9"/>
    <p:sldId id="263" r:id="rId10"/>
    <p:sldId id="286" r:id="rId11"/>
    <p:sldId id="301" r:id="rId12"/>
    <p:sldId id="300" r:id="rId13"/>
    <p:sldId id="302" r:id="rId14"/>
    <p:sldId id="264" r:id="rId15"/>
    <p:sldId id="303" r:id="rId16"/>
    <p:sldId id="304" r:id="rId17"/>
    <p:sldId id="305" r:id="rId18"/>
    <p:sldId id="306" r:id="rId19"/>
    <p:sldId id="308" r:id="rId20"/>
    <p:sldId id="309" r:id="rId21"/>
    <p:sldId id="307" r:id="rId22"/>
    <p:sldId id="310" r:id="rId23"/>
    <p:sldId id="311" r:id="rId24"/>
    <p:sldId id="265" r:id="rId25"/>
    <p:sldId id="312" r:id="rId26"/>
    <p:sldId id="26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28D"/>
    <a:srgbClr val="27BBCB"/>
    <a:srgbClr val="FFFFFF"/>
    <a:srgbClr val="F8D367"/>
    <a:srgbClr val="40464B"/>
    <a:srgbClr val="E6E122"/>
    <a:srgbClr val="F0F2E5"/>
    <a:srgbClr val="A6DCBC"/>
    <a:srgbClr val="6DC3AC"/>
    <a:srgbClr val="6CA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0314" autoAdjust="0"/>
  </p:normalViewPr>
  <p:slideViewPr>
    <p:cSldViewPr snapToGrid="0">
      <p:cViewPr varScale="1">
        <p:scale>
          <a:sx n="71" d="100"/>
          <a:sy n="71" d="100"/>
        </p:scale>
        <p:origin x="10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98407-7539-4C88-B591-2FC07A4ED2BC}" type="datetimeFigureOut">
              <a:rPr lang="zh-CN" altLang="en-US" smtClean="0"/>
              <a:t>2023/5/12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ADC4B-121D-46CC-9D52-F4252E0865F3}" type="slidenum">
              <a:rPr lang="zh-CN" altLang="en-US" smtClean="0"/>
              <a:t>‹#›</a:t>
            </a:fld>
            <a:endParaRPr lang="zh-CN" altLang="en-US"/>
          </a:p>
        </p:txBody>
      </p:sp>
    </p:spTree>
    <p:extLst>
      <p:ext uri="{BB962C8B-B14F-4D97-AF65-F5344CB8AC3E}">
        <p14:creationId xmlns:p14="http://schemas.microsoft.com/office/powerpoint/2010/main" val="401544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a:t>
            </a:fld>
            <a:endParaRPr lang="zh-CN" altLang="en-US"/>
          </a:p>
        </p:txBody>
      </p:sp>
    </p:spTree>
    <p:extLst>
      <p:ext uri="{BB962C8B-B14F-4D97-AF65-F5344CB8AC3E}">
        <p14:creationId xmlns:p14="http://schemas.microsoft.com/office/powerpoint/2010/main" val="7299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10</a:t>
            </a:fld>
            <a:endParaRPr lang="zh-CN" altLang="en-US"/>
          </a:p>
        </p:txBody>
      </p:sp>
    </p:spTree>
    <p:extLst>
      <p:ext uri="{BB962C8B-B14F-4D97-AF65-F5344CB8AC3E}">
        <p14:creationId xmlns:p14="http://schemas.microsoft.com/office/powerpoint/2010/main" val="389339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11</a:t>
            </a:fld>
            <a:endParaRPr lang="zh-CN" altLang="en-US"/>
          </a:p>
        </p:txBody>
      </p:sp>
    </p:spTree>
    <p:extLst>
      <p:ext uri="{BB962C8B-B14F-4D97-AF65-F5344CB8AC3E}">
        <p14:creationId xmlns:p14="http://schemas.microsoft.com/office/powerpoint/2010/main" val="91072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12</a:t>
            </a:fld>
            <a:endParaRPr lang="zh-CN" altLang="en-US"/>
          </a:p>
        </p:txBody>
      </p:sp>
    </p:spTree>
    <p:extLst>
      <p:ext uri="{BB962C8B-B14F-4D97-AF65-F5344CB8AC3E}">
        <p14:creationId xmlns:p14="http://schemas.microsoft.com/office/powerpoint/2010/main" val="149878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a:t>他還有一個部分是關注點，參與者報告擔心行人濫用，他們總是會過馬路，假設自動駕駛汽車的行為是“被動的”；以及隨著此類 </a:t>
            </a:r>
            <a:r>
              <a:rPr lang="en-US" altLang="zh-TW" dirty="0"/>
              <a:t>HMI </a:t>
            </a:r>
            <a:r>
              <a:rPr lang="zh-TW" altLang="en-US" dirty="0"/>
              <a:t>的引入，交通狀況的複雜性不斷增加。此外，與會者還討論了隱私問題、技術缺陷、法律責任及其不明確的後果。</a:t>
            </a:r>
            <a:endParaRPr lang="zh-CN" altLang="en-US" dirty="0"/>
          </a:p>
        </p:txBody>
      </p:sp>
      <p:sp>
        <p:nvSpPr>
          <p:cNvPr id="4" name="灯片编号占位符 3"/>
          <p:cNvSpPr>
            <a:spLocks noGrp="1"/>
          </p:cNvSpPr>
          <p:nvPr>
            <p:ph type="sldNum" sz="quarter" idx="5"/>
          </p:nvPr>
        </p:nvSpPr>
        <p:spPr/>
        <p:txBody>
          <a:bodyPr/>
          <a:lstStyle/>
          <a:p>
            <a:fld id="{A20ADC4B-121D-46CC-9D52-F4252E0865F3}" type="slidenum">
              <a:rPr lang="zh-CN" altLang="en-US" smtClean="0"/>
              <a:t>13</a:t>
            </a:fld>
            <a:endParaRPr lang="zh-CN" altLang="en-US"/>
          </a:p>
        </p:txBody>
      </p:sp>
    </p:spTree>
    <p:extLst>
      <p:ext uri="{BB962C8B-B14F-4D97-AF65-F5344CB8AC3E}">
        <p14:creationId xmlns:p14="http://schemas.microsoft.com/office/powerpoint/2010/main" val="195634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14</a:t>
            </a:fld>
            <a:endParaRPr lang="zh-CN" altLang="en-US"/>
          </a:p>
        </p:txBody>
      </p:sp>
    </p:spTree>
    <p:extLst>
      <p:ext uri="{BB962C8B-B14F-4D97-AF65-F5344CB8AC3E}">
        <p14:creationId xmlns:p14="http://schemas.microsoft.com/office/powerpoint/2010/main" val="183353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15</a:t>
            </a:fld>
            <a:endParaRPr lang="zh-CN" altLang="en-US"/>
          </a:p>
        </p:txBody>
      </p:sp>
    </p:spTree>
    <p:extLst>
      <p:ext uri="{BB962C8B-B14F-4D97-AF65-F5344CB8AC3E}">
        <p14:creationId xmlns:p14="http://schemas.microsoft.com/office/powerpoint/2010/main" val="147924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16</a:t>
            </a:fld>
            <a:endParaRPr lang="zh-CN" altLang="en-US"/>
          </a:p>
        </p:txBody>
      </p:sp>
    </p:spTree>
    <p:extLst>
      <p:ext uri="{BB962C8B-B14F-4D97-AF65-F5344CB8AC3E}">
        <p14:creationId xmlns:p14="http://schemas.microsoft.com/office/powerpoint/2010/main" val="66577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17</a:t>
            </a:fld>
            <a:endParaRPr lang="zh-CN" altLang="en-US"/>
          </a:p>
        </p:txBody>
      </p:sp>
    </p:spTree>
    <p:extLst>
      <p:ext uri="{BB962C8B-B14F-4D97-AF65-F5344CB8AC3E}">
        <p14:creationId xmlns:p14="http://schemas.microsoft.com/office/powerpoint/2010/main" val="2959671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18</a:t>
            </a:fld>
            <a:endParaRPr lang="zh-CN" altLang="en-US"/>
          </a:p>
        </p:txBody>
      </p:sp>
    </p:spTree>
    <p:extLst>
      <p:ext uri="{BB962C8B-B14F-4D97-AF65-F5344CB8AC3E}">
        <p14:creationId xmlns:p14="http://schemas.microsoft.com/office/powerpoint/2010/main" val="213091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19</a:t>
            </a:fld>
            <a:endParaRPr lang="zh-CN" altLang="en-US"/>
          </a:p>
        </p:txBody>
      </p:sp>
    </p:spTree>
    <p:extLst>
      <p:ext uri="{BB962C8B-B14F-4D97-AF65-F5344CB8AC3E}">
        <p14:creationId xmlns:p14="http://schemas.microsoft.com/office/powerpoint/2010/main" val="105610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a:t>
            </a:fld>
            <a:endParaRPr lang="zh-CN" altLang="en-US"/>
          </a:p>
        </p:txBody>
      </p:sp>
    </p:spTree>
    <p:extLst>
      <p:ext uri="{BB962C8B-B14F-4D97-AF65-F5344CB8AC3E}">
        <p14:creationId xmlns:p14="http://schemas.microsoft.com/office/powerpoint/2010/main" val="1158205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20</a:t>
            </a:fld>
            <a:endParaRPr lang="zh-CN" altLang="en-US"/>
          </a:p>
        </p:txBody>
      </p:sp>
    </p:spTree>
    <p:extLst>
      <p:ext uri="{BB962C8B-B14F-4D97-AF65-F5344CB8AC3E}">
        <p14:creationId xmlns:p14="http://schemas.microsoft.com/office/powerpoint/2010/main" val="272220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0ADC4B-121D-46CC-9D52-F4252E0865F3}" type="slidenum">
              <a:rPr lang="zh-CN" altLang="en-US" smtClean="0"/>
              <a:t>21</a:t>
            </a:fld>
            <a:endParaRPr lang="zh-CN" altLang="en-US"/>
          </a:p>
        </p:txBody>
      </p:sp>
    </p:spTree>
    <p:extLst>
      <p:ext uri="{BB962C8B-B14F-4D97-AF65-F5344CB8AC3E}">
        <p14:creationId xmlns:p14="http://schemas.microsoft.com/office/powerpoint/2010/main" val="251371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0ADC4B-121D-46CC-9D52-F4252E0865F3}" type="slidenum">
              <a:rPr lang="zh-CN" altLang="en-US" smtClean="0"/>
              <a:t>22</a:t>
            </a:fld>
            <a:endParaRPr lang="zh-CN" altLang="en-US"/>
          </a:p>
        </p:txBody>
      </p:sp>
    </p:spTree>
    <p:extLst>
      <p:ext uri="{BB962C8B-B14F-4D97-AF65-F5344CB8AC3E}">
        <p14:creationId xmlns:p14="http://schemas.microsoft.com/office/powerpoint/2010/main" val="1620072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0ADC4B-121D-46CC-9D52-F4252E0865F3}" type="slidenum">
              <a:rPr lang="zh-CN" altLang="en-US" smtClean="0"/>
              <a:t>23</a:t>
            </a:fld>
            <a:endParaRPr lang="zh-CN" altLang="en-US"/>
          </a:p>
        </p:txBody>
      </p:sp>
    </p:spTree>
    <p:extLst>
      <p:ext uri="{BB962C8B-B14F-4D97-AF65-F5344CB8AC3E}">
        <p14:creationId xmlns:p14="http://schemas.microsoft.com/office/powerpoint/2010/main" val="54013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24</a:t>
            </a:fld>
            <a:endParaRPr lang="zh-CN" altLang="en-US"/>
          </a:p>
        </p:txBody>
      </p:sp>
    </p:spTree>
    <p:extLst>
      <p:ext uri="{BB962C8B-B14F-4D97-AF65-F5344CB8AC3E}">
        <p14:creationId xmlns:p14="http://schemas.microsoft.com/office/powerpoint/2010/main" val="1638853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25</a:t>
            </a:fld>
            <a:endParaRPr lang="zh-CN" altLang="en-US"/>
          </a:p>
        </p:txBody>
      </p:sp>
    </p:spTree>
    <p:extLst>
      <p:ext uri="{BB962C8B-B14F-4D97-AF65-F5344CB8AC3E}">
        <p14:creationId xmlns:p14="http://schemas.microsoft.com/office/powerpoint/2010/main" val="203744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26</a:t>
            </a:fld>
            <a:endParaRPr lang="zh-CN" altLang="en-US"/>
          </a:p>
        </p:txBody>
      </p:sp>
    </p:spTree>
    <p:extLst>
      <p:ext uri="{BB962C8B-B14F-4D97-AF65-F5344CB8AC3E}">
        <p14:creationId xmlns:p14="http://schemas.microsoft.com/office/powerpoint/2010/main" val="240965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3</a:t>
            </a:fld>
            <a:endParaRPr lang="zh-CN" altLang="en-US"/>
          </a:p>
        </p:txBody>
      </p:sp>
    </p:spTree>
    <p:extLst>
      <p:ext uri="{BB962C8B-B14F-4D97-AF65-F5344CB8AC3E}">
        <p14:creationId xmlns:p14="http://schemas.microsoft.com/office/powerpoint/2010/main" val="386029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4</a:t>
            </a:fld>
            <a:endParaRPr lang="zh-CN" altLang="en-US"/>
          </a:p>
        </p:txBody>
      </p:sp>
    </p:spTree>
    <p:extLst>
      <p:ext uri="{BB962C8B-B14F-4D97-AF65-F5344CB8AC3E}">
        <p14:creationId xmlns:p14="http://schemas.microsoft.com/office/powerpoint/2010/main" val="151430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5</a:t>
            </a:fld>
            <a:endParaRPr lang="zh-CN" altLang="en-US"/>
          </a:p>
        </p:txBody>
      </p:sp>
    </p:spTree>
    <p:extLst>
      <p:ext uri="{BB962C8B-B14F-4D97-AF65-F5344CB8AC3E}">
        <p14:creationId xmlns:p14="http://schemas.microsoft.com/office/powerpoint/2010/main" val="127180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使用影片方式呈現，探討受測者對介面的理解，針對</a:t>
            </a:r>
            <a:r>
              <a:rPr lang="en-US" altLang="zh-TW" dirty="0"/>
              <a:t>11</a:t>
            </a:r>
            <a:r>
              <a:rPr lang="zh-TW" altLang="en-US" dirty="0"/>
              <a:t>名</a:t>
            </a:r>
            <a:r>
              <a:rPr lang="en-US" altLang="zh-TW" dirty="0"/>
              <a:t>(</a:t>
            </a:r>
            <a:r>
              <a:rPr lang="zh-TW" altLang="en-US" dirty="0"/>
              <a:t>男生</a:t>
            </a:r>
            <a:r>
              <a:rPr lang="en-US" altLang="zh-TW" dirty="0"/>
              <a:t>5</a:t>
            </a:r>
            <a:r>
              <a:rPr lang="zh-TW" altLang="en-US" dirty="0"/>
              <a:t>名，女生</a:t>
            </a:r>
            <a:r>
              <a:rPr lang="en-US" altLang="zh-TW" dirty="0"/>
              <a:t>6</a:t>
            </a:r>
            <a:r>
              <a:rPr lang="zh-TW" altLang="en-US" dirty="0"/>
              <a:t>名</a:t>
            </a:r>
            <a:r>
              <a:rPr lang="en-US" altLang="zh-TW" dirty="0"/>
              <a:t>)</a:t>
            </a:r>
            <a:r>
              <a:rPr lang="zh-TW" altLang="en-US" dirty="0"/>
              <a:t>，平均年齡</a:t>
            </a:r>
            <a:r>
              <a:rPr lang="en-US" altLang="zh-TW" dirty="0"/>
              <a:t>23</a:t>
            </a:r>
            <a:r>
              <a:rPr lang="zh-TW" altLang="en-US" dirty="0"/>
              <a:t>歲</a:t>
            </a:r>
            <a:endParaRPr lang="en-US" altLang="zh-TW" dirty="0"/>
          </a:p>
        </p:txBody>
      </p:sp>
      <p:sp>
        <p:nvSpPr>
          <p:cNvPr id="4" name="灯片编号占位符 3"/>
          <p:cNvSpPr>
            <a:spLocks noGrp="1"/>
          </p:cNvSpPr>
          <p:nvPr>
            <p:ph type="sldNum" sz="quarter" idx="5"/>
          </p:nvPr>
        </p:nvSpPr>
        <p:spPr/>
        <p:txBody>
          <a:bodyPr/>
          <a:lstStyle/>
          <a:p>
            <a:fld id="{A20ADC4B-121D-46CC-9D52-F4252E0865F3}" type="slidenum">
              <a:rPr lang="zh-CN" altLang="en-US" smtClean="0"/>
              <a:t>6</a:t>
            </a:fld>
            <a:endParaRPr lang="zh-CN" altLang="en-US"/>
          </a:p>
        </p:txBody>
      </p:sp>
    </p:spTree>
    <p:extLst>
      <p:ext uri="{BB962C8B-B14F-4D97-AF65-F5344CB8AC3E}">
        <p14:creationId xmlns:p14="http://schemas.microsoft.com/office/powerpoint/2010/main" val="157238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55 </a:t>
            </a:r>
            <a:r>
              <a:rPr lang="zh-TW" altLang="en-US" dirty="0"/>
              <a:t>名 </a:t>
            </a:r>
            <a:r>
              <a:rPr lang="en-US" altLang="zh-TW" dirty="0"/>
              <a:t>19 ⾄ 60 </a:t>
            </a:r>
            <a:r>
              <a:rPr lang="zh-TW" altLang="en-US" dirty="0"/>
              <a:t>歲的參與者，括 </a:t>
            </a:r>
            <a:r>
              <a:rPr lang="en-US" altLang="zh-TW" dirty="0"/>
              <a:t>20 </a:t>
            </a:r>
            <a:r>
              <a:rPr lang="zh-TW" altLang="en-US" dirty="0"/>
              <a:t>名男性和 </a:t>
            </a:r>
            <a:r>
              <a:rPr lang="en-US" altLang="zh-TW" dirty="0"/>
              <a:t>35 </a:t>
            </a:r>
            <a:r>
              <a:rPr lang="zh-TW" altLang="en-US" dirty="0"/>
              <a:t>名⼥性參與者。</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是使用貨車，前面裝</a:t>
            </a:r>
            <a:r>
              <a:rPr lang="en-US" altLang="zh-TW" dirty="0"/>
              <a:t>LCD</a:t>
            </a:r>
            <a:r>
              <a:rPr lang="zh-TW" altLang="en-US" dirty="0"/>
              <a:t> 液晶顯示器，還有無畫面</a:t>
            </a:r>
            <a:endParaRPr lang="en-US" altLang="zh-TW" dirty="0"/>
          </a:p>
        </p:txBody>
      </p:sp>
      <p:sp>
        <p:nvSpPr>
          <p:cNvPr id="4" name="灯片编号占位符 3"/>
          <p:cNvSpPr>
            <a:spLocks noGrp="1"/>
          </p:cNvSpPr>
          <p:nvPr>
            <p:ph type="sldNum" sz="quarter" idx="5"/>
          </p:nvPr>
        </p:nvSpPr>
        <p:spPr/>
        <p:txBody>
          <a:bodyPr/>
          <a:lstStyle/>
          <a:p>
            <a:fld id="{A20ADC4B-121D-46CC-9D52-F4252E0865F3}" type="slidenum">
              <a:rPr lang="zh-CN" altLang="en-US" smtClean="0"/>
              <a:t>7</a:t>
            </a:fld>
            <a:endParaRPr lang="zh-CN" altLang="en-US"/>
          </a:p>
        </p:txBody>
      </p:sp>
    </p:spTree>
    <p:extLst>
      <p:ext uri="{BB962C8B-B14F-4D97-AF65-F5344CB8AC3E}">
        <p14:creationId xmlns:p14="http://schemas.microsoft.com/office/powerpoint/2010/main" val="251853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25000"/>
              </a:lnSpc>
              <a:spcBef>
                <a:spcPts val="300"/>
              </a:spcBef>
              <a:spcAft>
                <a:spcPts val="300"/>
              </a:spcAft>
              <a:buFont typeface="Wingdings" panose="05000000000000000000" pitchFamily="2" charset="2"/>
              <a:buNone/>
            </a:pPr>
            <a:r>
              <a:rPr lang="zh-TW" altLang="en-US" sz="1800" dirty="0"/>
              <a:t>單向車道</a:t>
            </a:r>
            <a:endParaRPr lang="en-US" altLang="zh-TW" sz="1800" dirty="0"/>
          </a:p>
          <a:p>
            <a:pPr marL="0" indent="0">
              <a:lnSpc>
                <a:spcPct val="125000"/>
              </a:lnSpc>
              <a:spcBef>
                <a:spcPts val="300"/>
              </a:spcBef>
              <a:spcAft>
                <a:spcPts val="300"/>
              </a:spcAft>
              <a:buFont typeface="Wingdings" panose="05000000000000000000" pitchFamily="2" charset="2"/>
              <a:buNone/>
            </a:pPr>
            <a:r>
              <a:rPr lang="zh-TW" altLang="en-US" sz="1800" dirty="0"/>
              <a:t>沒有紅綠燈的行人穿越道</a:t>
            </a:r>
            <a:endParaRPr lang="en-US" altLang="zh-TW" sz="1800" dirty="0"/>
          </a:p>
          <a:p>
            <a:pPr marL="0" indent="0">
              <a:lnSpc>
                <a:spcPct val="125000"/>
              </a:lnSpc>
              <a:spcBef>
                <a:spcPts val="300"/>
              </a:spcBef>
              <a:spcAft>
                <a:spcPts val="300"/>
              </a:spcAft>
              <a:buFont typeface="Wingdings" panose="05000000000000000000" pitchFamily="2" charset="2"/>
              <a:buNone/>
            </a:pPr>
            <a:r>
              <a:rPr lang="zh-TW" altLang="en-US" sz="1800" dirty="0"/>
              <a:t>受測者不會看到司機</a:t>
            </a:r>
            <a:endParaRPr lang="en-US" altLang="zh-TW"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灯片编号占位符 3"/>
          <p:cNvSpPr>
            <a:spLocks noGrp="1"/>
          </p:cNvSpPr>
          <p:nvPr>
            <p:ph type="sldNum" sz="quarter" idx="5"/>
          </p:nvPr>
        </p:nvSpPr>
        <p:spPr/>
        <p:txBody>
          <a:bodyPr/>
          <a:lstStyle/>
          <a:p>
            <a:fld id="{A20ADC4B-121D-46CC-9D52-F4252E0865F3}" type="slidenum">
              <a:rPr lang="zh-CN" altLang="en-US" smtClean="0"/>
              <a:t>8</a:t>
            </a:fld>
            <a:endParaRPr lang="zh-CN" altLang="en-US"/>
          </a:p>
        </p:txBody>
      </p:sp>
    </p:spTree>
    <p:extLst>
      <p:ext uri="{BB962C8B-B14F-4D97-AF65-F5344CB8AC3E}">
        <p14:creationId xmlns:p14="http://schemas.microsoft.com/office/powerpoint/2010/main" val="261411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9</a:t>
            </a:fld>
            <a:endParaRPr lang="zh-CN" altLang="en-US"/>
          </a:p>
        </p:txBody>
      </p:sp>
    </p:spTree>
    <p:extLst>
      <p:ext uri="{BB962C8B-B14F-4D97-AF65-F5344CB8AC3E}">
        <p14:creationId xmlns:p14="http://schemas.microsoft.com/office/powerpoint/2010/main" val="32327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9F0768-A318-462A-8579-2AAA16CAA6B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92C8DE8-04E8-41E6-998E-DA5854CFA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5C7C9C7-458F-4D14-9AE2-250108E1A900}"/>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5" name="页脚占位符 4">
            <a:extLst>
              <a:ext uri="{FF2B5EF4-FFF2-40B4-BE49-F238E27FC236}">
                <a16:creationId xmlns:a16="http://schemas.microsoft.com/office/drawing/2014/main" id="{99C24D14-F3A1-4863-B750-5A5AA289C2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2BF24F5-BB3B-4C10-B92D-3804E4C2BE9E}"/>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428609005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7233D2-1CC8-4BDD-A71D-3F772488D8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6FCC95-86DD-494E-92E6-C4797E6516D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E6D96F1-75BC-479E-BCEE-DDD834ECBE3C}"/>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5" name="页脚占位符 4">
            <a:extLst>
              <a:ext uri="{FF2B5EF4-FFF2-40B4-BE49-F238E27FC236}">
                <a16:creationId xmlns:a16="http://schemas.microsoft.com/office/drawing/2014/main" id="{75C014E9-B500-4771-BEE0-4B21589DF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25CF27-DA2E-4EE7-9FF7-A38CC45057BD}"/>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176900634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6D91FA-6BEB-4CA3-9294-2DD93A62698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15C5941-E6E9-4A6D-9AB5-C15E427E07A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660051-1204-42AF-ABB1-48F09FBAE533}"/>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5" name="页脚占位符 4">
            <a:extLst>
              <a:ext uri="{FF2B5EF4-FFF2-40B4-BE49-F238E27FC236}">
                <a16:creationId xmlns:a16="http://schemas.microsoft.com/office/drawing/2014/main" id="{91187EA2-02DD-439E-A2E5-B4870FA67F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426ED0-5823-482B-B355-336A50AEFD4D}"/>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70228786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992A84-9CB7-425E-AAA9-7DFA08BD5A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CF38A0-1CF4-46B4-857F-7F8D1EC183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2FD544-D555-498C-A6D0-A4D455D7DD9B}"/>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5" name="页脚占位符 4">
            <a:extLst>
              <a:ext uri="{FF2B5EF4-FFF2-40B4-BE49-F238E27FC236}">
                <a16:creationId xmlns:a16="http://schemas.microsoft.com/office/drawing/2014/main" id="{781E8CD7-4FCC-492D-AD10-94D5D4A076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3CA00A-53B5-4DDD-B42B-1D69E0192D66}"/>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178952208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64DBF0-858F-4A1C-AE42-DE5AB2B3886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20DA71B-3FAA-4FF0-8359-B75BDED6A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FBF1296-7C2F-4798-8D43-6F1C3F618C1E}"/>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5" name="页脚占位符 4">
            <a:extLst>
              <a:ext uri="{FF2B5EF4-FFF2-40B4-BE49-F238E27FC236}">
                <a16:creationId xmlns:a16="http://schemas.microsoft.com/office/drawing/2014/main" id="{75BF321D-B2D8-487B-87DD-9DDE9235AC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DC2DAB-FAC6-4663-9FE9-1C17DA1BABD6}"/>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301635753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369F1-51DF-4B91-9D1A-E56F909C495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2BB5A57-34BE-495F-8A97-FAB395714B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8C61E90-A2B4-436B-98CA-C6905AEF8E9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1AB2408-A31E-4E1E-B329-89ADC15D1729}"/>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6" name="页脚占位符 5">
            <a:extLst>
              <a:ext uri="{FF2B5EF4-FFF2-40B4-BE49-F238E27FC236}">
                <a16:creationId xmlns:a16="http://schemas.microsoft.com/office/drawing/2014/main" id="{34B3F543-739D-4FC6-8076-B757E233D5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B35F0C-0338-47FA-9024-EF0BCFBB48B8}"/>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30214440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DBC686-C314-4380-9BA7-2AF7F4DA75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6DD742-8EC0-43E8-A35C-703FCF4F7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CA61EB8-9191-448C-884A-F6989E36DA2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ED8769E-1404-4E8F-AA63-A2761C79A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C577CCA-650F-434C-83FA-118534E1E14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FACE31C-2DD2-4181-9476-2685236FBDF8}"/>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8" name="页脚占位符 7">
            <a:extLst>
              <a:ext uri="{FF2B5EF4-FFF2-40B4-BE49-F238E27FC236}">
                <a16:creationId xmlns:a16="http://schemas.microsoft.com/office/drawing/2014/main" id="{185854EE-0EA7-4442-AA76-A6466A916A0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9A228C1-28C5-4BB4-9745-9AEAC695B7CA}"/>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179249637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904D94-867E-40B1-A074-12F1D09C875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5F0A4E7-15F6-4915-AC7A-3F2278862DEB}"/>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4" name="页脚占位符 3">
            <a:extLst>
              <a:ext uri="{FF2B5EF4-FFF2-40B4-BE49-F238E27FC236}">
                <a16:creationId xmlns:a16="http://schemas.microsoft.com/office/drawing/2014/main" id="{A7384BD9-A0A1-4085-87FD-B1C9BF13BC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688AD0-9CC8-4B89-9D44-BDB9A2AD3891}"/>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5494538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4F58F8-E2C2-402D-9CD9-F34F3E51D38A}"/>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3" name="页脚占位符 2">
            <a:extLst>
              <a:ext uri="{FF2B5EF4-FFF2-40B4-BE49-F238E27FC236}">
                <a16:creationId xmlns:a16="http://schemas.microsoft.com/office/drawing/2014/main" id="{732E3BB5-BC67-42D2-8015-89F4C77C8D4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6AD334-AEBF-41D1-AA9B-49034F9E37C6}"/>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48201502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DD19F5-F137-4598-9A56-47C62C854F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CEEBA34-620B-4F91-B553-576B76118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0808EAF-6346-4CB5-9BD9-55803F32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3B8F15-8258-4576-AAB5-E000E5C47DE8}"/>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6" name="页脚占位符 5">
            <a:extLst>
              <a:ext uri="{FF2B5EF4-FFF2-40B4-BE49-F238E27FC236}">
                <a16:creationId xmlns:a16="http://schemas.microsoft.com/office/drawing/2014/main" id="{E9C0AEF1-2F7A-461A-A642-B1C889F7CF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4FBB6B-E0A1-4DC8-B397-9893B8A50BDF}"/>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31814697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8B73AC-4767-4B59-81CB-D477CC2D8F0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B5F0EB8-FCBD-4572-803A-1A76A194B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F7C43FF-A1A9-4CB5-B05C-0295A0CF4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F43A5F-411F-4715-8F89-7EC7815F886B}"/>
              </a:ext>
            </a:extLst>
          </p:cNvPr>
          <p:cNvSpPr>
            <a:spLocks noGrp="1"/>
          </p:cNvSpPr>
          <p:nvPr>
            <p:ph type="dt" sz="half" idx="10"/>
          </p:nvPr>
        </p:nvSpPr>
        <p:spPr/>
        <p:txBody>
          <a:bodyPr/>
          <a:lstStyle/>
          <a:p>
            <a:fld id="{B58979D9-E8A7-4020-9F53-DCBB73454201}" type="datetimeFigureOut">
              <a:rPr lang="zh-CN" altLang="en-US" smtClean="0"/>
              <a:t>2023/5/12</a:t>
            </a:fld>
            <a:endParaRPr lang="zh-CN" altLang="en-US"/>
          </a:p>
        </p:txBody>
      </p:sp>
      <p:sp>
        <p:nvSpPr>
          <p:cNvPr id="6" name="页脚占位符 5">
            <a:extLst>
              <a:ext uri="{FF2B5EF4-FFF2-40B4-BE49-F238E27FC236}">
                <a16:creationId xmlns:a16="http://schemas.microsoft.com/office/drawing/2014/main" id="{BEF148FB-9D86-42B2-ADE4-0963BF70438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41B801C-8DEF-4FFE-92A7-22F499A4C692}"/>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330276839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97737FD-11EB-4271-A077-726FE9579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5A2E1E-B078-43C4-B2C8-C60358829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36D03B-F91E-4483-A64E-7A1B95C49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79D9-E8A7-4020-9F53-DCBB73454201}" type="datetimeFigureOut">
              <a:rPr lang="zh-CN" altLang="en-US" smtClean="0"/>
              <a:t>2023/5/12</a:t>
            </a:fld>
            <a:endParaRPr lang="zh-CN" altLang="en-US"/>
          </a:p>
        </p:txBody>
      </p:sp>
      <p:sp>
        <p:nvSpPr>
          <p:cNvPr id="5" name="页脚占位符 4">
            <a:extLst>
              <a:ext uri="{FF2B5EF4-FFF2-40B4-BE49-F238E27FC236}">
                <a16:creationId xmlns:a16="http://schemas.microsoft.com/office/drawing/2014/main" id="{67CE6888-A751-4FB7-AA60-01A458FA1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F438ABB-79B8-4C79-A662-3DB8AE9A2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2D614-3122-4AE3-B731-49486E389976}" type="slidenum">
              <a:rPr lang="zh-CN" altLang="en-US" smtClean="0"/>
              <a:t>‹#›</a:t>
            </a:fld>
            <a:endParaRPr lang="zh-CN" altLang="en-US"/>
          </a:p>
        </p:txBody>
      </p:sp>
    </p:spTree>
    <p:extLst>
      <p:ext uri="{BB962C8B-B14F-4D97-AF65-F5344CB8AC3E}">
        <p14:creationId xmlns:p14="http://schemas.microsoft.com/office/powerpoint/2010/main" val="258548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81B6F3E-380E-4F3B-B833-6D6CB52DA400}"/>
              </a:ext>
            </a:extLst>
          </p:cNvPr>
          <p:cNvSpPr/>
          <p:nvPr/>
        </p:nvSpPr>
        <p:spPr>
          <a:xfrm>
            <a:off x="0" y="1504335"/>
            <a:ext cx="12192000" cy="3961287"/>
          </a:xfrm>
          <a:prstGeom prst="rect">
            <a:avLst/>
          </a:prstGeom>
          <a:solidFill>
            <a:srgbClr val="047D8A">
              <a:alpha val="85098"/>
            </a:srgbClr>
          </a:solidFill>
          <a:ln>
            <a:noFill/>
          </a:ln>
          <a:effectLst>
            <a:outerShdw blurRad="203200" dist="152400" dir="5400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箭头: V 形 1">
            <a:extLst>
              <a:ext uri="{FF2B5EF4-FFF2-40B4-BE49-F238E27FC236}">
                <a16:creationId xmlns:a16="http://schemas.microsoft.com/office/drawing/2014/main" id="{6044F12E-57AB-454C-B69D-43ACC9226BB6}"/>
              </a:ext>
            </a:extLst>
          </p:cNvPr>
          <p:cNvSpPr/>
          <p:nvPr/>
        </p:nvSpPr>
        <p:spPr>
          <a:xfrm rot="5400000">
            <a:off x="5912213" y="6023052"/>
            <a:ext cx="367574" cy="637310"/>
          </a:xfrm>
          <a:prstGeom prst="chevron">
            <a:avLst>
              <a:gd name="adj" fmla="val 70000"/>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群組 4">
            <a:extLst>
              <a:ext uri="{FF2B5EF4-FFF2-40B4-BE49-F238E27FC236}">
                <a16:creationId xmlns:a16="http://schemas.microsoft.com/office/drawing/2014/main" id="{8AB2D3B9-6885-E599-0C80-F53F813B1931}"/>
              </a:ext>
            </a:extLst>
          </p:cNvPr>
          <p:cNvGrpSpPr/>
          <p:nvPr/>
        </p:nvGrpSpPr>
        <p:grpSpPr>
          <a:xfrm>
            <a:off x="339213" y="1521626"/>
            <a:ext cx="11513574" cy="3832039"/>
            <a:chOff x="339213" y="1521626"/>
            <a:chExt cx="11513574" cy="3832039"/>
          </a:xfrm>
        </p:grpSpPr>
        <p:sp>
          <p:nvSpPr>
            <p:cNvPr id="4" name="文本框 3">
              <a:extLst>
                <a:ext uri="{FF2B5EF4-FFF2-40B4-BE49-F238E27FC236}">
                  <a16:creationId xmlns:a16="http://schemas.microsoft.com/office/drawing/2014/main" id="{A057E46E-41FE-4905-8921-75D72F0C9E6C}"/>
                </a:ext>
              </a:extLst>
            </p:cNvPr>
            <p:cNvSpPr txBox="1"/>
            <p:nvPr/>
          </p:nvSpPr>
          <p:spPr>
            <a:xfrm>
              <a:off x="339213" y="1521626"/>
              <a:ext cx="11513574" cy="1770806"/>
            </a:xfrm>
            <a:prstGeom prst="rect">
              <a:avLst/>
            </a:prstGeom>
            <a:noFill/>
          </p:spPr>
          <p:txBody>
            <a:bodyPr wrap="square" rtlCol="0">
              <a:spAutoFit/>
            </a:bodyPr>
            <a:lstStyle/>
            <a:p>
              <a:pPr algn="ctr">
                <a:lnSpc>
                  <a:spcPct val="125000"/>
                </a:lnSpc>
                <a:spcBef>
                  <a:spcPts val="300"/>
                </a:spcBef>
                <a:spcAft>
                  <a:spcPts val="300"/>
                </a:spcAft>
              </a:pPr>
              <a:r>
                <a:rPr lang="en-US" altLang="zh-TW" sz="3000" dirty="0">
                  <a:solidFill>
                    <a:schemeClr val="bg1"/>
                  </a:solidFill>
                  <a:latin typeface="+mj-lt"/>
                  <a:ea typeface="字魂59号-创粗黑" panose="00000500000000000000" pitchFamily="2" charset="-122"/>
                </a:rPr>
                <a:t>An experimental study to investigate design and assessment criteria: What is important for communication between pedestrians and automated vehicles?</a:t>
              </a:r>
              <a:endParaRPr lang="zh-CN" altLang="en-US" sz="3000" dirty="0">
                <a:solidFill>
                  <a:schemeClr val="bg1"/>
                </a:solidFill>
                <a:latin typeface="+mj-lt"/>
                <a:ea typeface="字魂59号-创粗黑" panose="00000500000000000000" pitchFamily="2" charset="-122"/>
              </a:endParaRPr>
            </a:p>
          </p:txBody>
        </p:sp>
        <p:sp>
          <p:nvSpPr>
            <p:cNvPr id="3" name="文本框 7">
              <a:extLst>
                <a:ext uri="{FF2B5EF4-FFF2-40B4-BE49-F238E27FC236}">
                  <a16:creationId xmlns:a16="http://schemas.microsoft.com/office/drawing/2014/main" id="{66180CBB-97C5-25A1-81DB-B343F9BD1632}"/>
                </a:ext>
              </a:extLst>
            </p:cNvPr>
            <p:cNvSpPr txBox="1"/>
            <p:nvPr/>
          </p:nvSpPr>
          <p:spPr>
            <a:xfrm>
              <a:off x="1646010" y="3526755"/>
              <a:ext cx="9537290" cy="1826910"/>
            </a:xfrm>
            <a:prstGeom prst="rect">
              <a:avLst/>
            </a:prstGeom>
            <a:noFill/>
          </p:spPr>
          <p:txBody>
            <a:bodyPr wrap="square" rtlCol="0">
              <a:spAutoFit/>
            </a:bodyPr>
            <a:lstStyle/>
            <a:p>
              <a:pPr>
                <a:lnSpc>
                  <a:spcPct val="125000"/>
                </a:lnSpc>
                <a:spcBef>
                  <a:spcPts val="300"/>
                </a:spcBef>
                <a:spcAft>
                  <a:spcPts val="300"/>
                </a:spcAft>
              </a:pPr>
              <a:r>
                <a:rPr lang="zh-TW" altLang="en-US" sz="2000" dirty="0">
                  <a:solidFill>
                    <a:schemeClr val="bg1"/>
                  </a:solidFill>
                  <a:latin typeface="+mj-lt"/>
                  <a:ea typeface="微軟正黑體" panose="020B0604030504040204" pitchFamily="34" charset="-120"/>
                </a:rPr>
                <a:t>作者：</a:t>
              </a:r>
              <a:r>
                <a:rPr lang="en-US" altLang="zh-TW" sz="2000" dirty="0">
                  <a:solidFill>
                    <a:schemeClr val="bg1"/>
                  </a:solidFill>
                  <a:latin typeface="+mj-lt"/>
                  <a:ea typeface="微軟正黑體" panose="020B0604030504040204" pitchFamily="34" charset="-120"/>
                </a:rPr>
                <a:t>Claudia Ackermann, Matthias </a:t>
              </a:r>
              <a:r>
                <a:rPr lang="en-US" altLang="zh-TW" sz="2000" dirty="0" err="1">
                  <a:solidFill>
                    <a:schemeClr val="bg1"/>
                  </a:solidFill>
                  <a:latin typeface="+mj-lt"/>
                  <a:ea typeface="微軟正黑體" panose="020B0604030504040204" pitchFamily="34" charset="-120"/>
                </a:rPr>
                <a:t>Beggiato</a:t>
              </a:r>
              <a:r>
                <a:rPr lang="en-US" altLang="zh-TW" sz="2000" dirty="0">
                  <a:solidFill>
                    <a:schemeClr val="bg1"/>
                  </a:solidFill>
                  <a:latin typeface="+mj-lt"/>
                  <a:ea typeface="微軟正黑體" panose="020B0604030504040204" pitchFamily="34" charset="-120"/>
                </a:rPr>
                <a:t>, Sarah Schubert, Josef F. </a:t>
              </a:r>
              <a:r>
                <a:rPr lang="en-US" altLang="zh-TW" sz="2000" dirty="0" err="1">
                  <a:solidFill>
                    <a:schemeClr val="bg1"/>
                  </a:solidFill>
                  <a:latin typeface="+mj-lt"/>
                  <a:ea typeface="微軟正黑體" panose="020B0604030504040204" pitchFamily="34" charset="-120"/>
                </a:rPr>
                <a:t>Krems</a:t>
              </a:r>
              <a:endParaRPr lang="en-US" altLang="zh-TW" sz="2000" dirty="0">
                <a:solidFill>
                  <a:schemeClr val="bg1"/>
                </a:solidFill>
                <a:latin typeface="+mj-lt"/>
                <a:ea typeface="微軟正黑體" panose="020B0604030504040204" pitchFamily="34" charset="-120"/>
              </a:endParaRPr>
            </a:p>
            <a:p>
              <a:pPr>
                <a:lnSpc>
                  <a:spcPct val="125000"/>
                </a:lnSpc>
                <a:spcBef>
                  <a:spcPts val="300"/>
                </a:spcBef>
                <a:spcAft>
                  <a:spcPts val="300"/>
                </a:spcAft>
              </a:pPr>
              <a:r>
                <a:rPr lang="zh-TW" altLang="en-US" sz="2000" dirty="0">
                  <a:solidFill>
                    <a:schemeClr val="bg1"/>
                  </a:solidFill>
                  <a:latin typeface="+mj-lt"/>
                  <a:ea typeface="微軟正黑體" panose="020B0604030504040204" pitchFamily="34" charset="-120"/>
                </a:rPr>
                <a:t>期刊：</a:t>
              </a:r>
              <a:r>
                <a:rPr lang="en-US" altLang="zh-TW" sz="2000" dirty="0">
                  <a:solidFill>
                    <a:schemeClr val="bg1"/>
                  </a:solidFill>
                  <a:latin typeface="+mj-lt"/>
                  <a:ea typeface="微軟正黑體" panose="020B0604030504040204" pitchFamily="34" charset="-120"/>
                </a:rPr>
                <a:t>Applied Ergonomics 75 (2019) 272–282</a:t>
              </a:r>
            </a:p>
            <a:p>
              <a:pPr>
                <a:lnSpc>
                  <a:spcPct val="125000"/>
                </a:lnSpc>
                <a:spcBef>
                  <a:spcPts val="300"/>
                </a:spcBef>
                <a:spcAft>
                  <a:spcPts val="300"/>
                </a:spcAft>
              </a:pPr>
              <a:r>
                <a:rPr lang="zh-TW" altLang="en-US" sz="2000" dirty="0">
                  <a:solidFill>
                    <a:schemeClr val="bg1"/>
                  </a:solidFill>
                  <a:latin typeface="+mj-lt"/>
                  <a:ea typeface="微軟正黑體" panose="020B0604030504040204" pitchFamily="34" charset="-120"/>
                </a:rPr>
                <a:t>學生：陳瑀婕</a:t>
              </a:r>
            </a:p>
            <a:p>
              <a:pPr>
                <a:lnSpc>
                  <a:spcPct val="125000"/>
                </a:lnSpc>
                <a:spcBef>
                  <a:spcPts val="300"/>
                </a:spcBef>
                <a:spcAft>
                  <a:spcPts val="300"/>
                </a:spcAft>
              </a:pPr>
              <a:r>
                <a:rPr lang="zh-TW" altLang="en-US" sz="2000" dirty="0">
                  <a:solidFill>
                    <a:schemeClr val="bg1"/>
                  </a:solidFill>
                  <a:latin typeface="+mj-lt"/>
                  <a:ea typeface="微軟正黑體" panose="020B0604030504040204" pitchFamily="34" charset="-120"/>
                </a:rPr>
                <a:t>指導教授：柳永青 教授</a:t>
              </a:r>
              <a:endParaRPr lang="zh-TW" altLang="en-US" dirty="0">
                <a:solidFill>
                  <a:schemeClr val="bg1"/>
                </a:solidFill>
                <a:latin typeface="+mj-lt"/>
                <a:ea typeface="微軟正黑體" panose="020B0604030504040204" pitchFamily="34" charset="-120"/>
              </a:endParaRPr>
            </a:p>
          </p:txBody>
        </p:sp>
      </p:grpSp>
    </p:spTree>
    <p:extLst>
      <p:ext uri="{BB962C8B-B14F-4D97-AF65-F5344CB8AC3E}">
        <p14:creationId xmlns:p14="http://schemas.microsoft.com/office/powerpoint/2010/main" val="672470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1702710" cy="523220"/>
          </a:xfrm>
          <a:prstGeom prst="rect">
            <a:avLst/>
          </a:prstGeom>
          <a:noFill/>
        </p:spPr>
        <p:txBody>
          <a:bodyPr wrap="none" rtlCol="0">
            <a:spAutoFit/>
          </a:bodyPr>
          <a:lstStyle/>
          <a:p>
            <a:r>
              <a:rPr lang="zh-TW" altLang="en-US" sz="2800" dirty="0">
                <a:latin typeface="+mj-ea"/>
                <a:ea typeface="+mj-ea"/>
              </a:rPr>
              <a:t>第一部分</a:t>
            </a:r>
            <a:r>
              <a:rPr lang="en-US" altLang="zh-CN" sz="2800" dirty="0">
                <a:latin typeface="+mj-ea"/>
                <a:ea typeface="+mj-ea"/>
              </a:rPr>
              <a:t> </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1B7E3D90-5D9B-D62C-3183-A9A20A88A6BB}"/>
              </a:ext>
            </a:extLst>
          </p:cNvPr>
          <p:cNvSpPr txBox="1"/>
          <p:nvPr/>
        </p:nvSpPr>
        <p:spPr>
          <a:xfrm>
            <a:off x="769774" y="1122568"/>
            <a:ext cx="11159612" cy="2982804"/>
          </a:xfrm>
          <a:prstGeom prst="rect">
            <a:avLst/>
          </a:prstGeom>
          <a:noFill/>
        </p:spPr>
        <p:txBody>
          <a:bodyPr wrap="square" rtlCol="0">
            <a:spAutoFit/>
          </a:bodyPr>
          <a:lstStyle/>
          <a:p>
            <a:pPr algn="just">
              <a:lnSpc>
                <a:spcPct val="125000"/>
              </a:lnSpc>
              <a:spcBef>
                <a:spcPts val="300"/>
              </a:spcBef>
              <a:spcAft>
                <a:spcPts val="300"/>
              </a:spcAft>
              <a:buFont typeface="Wingdings" panose="05000000000000000000" pitchFamily="2" charset="2"/>
              <a:buChar char="Ø"/>
            </a:pPr>
            <a:r>
              <a:rPr lang="zh-TW" altLang="en-US" sz="2200" dirty="0"/>
              <a:t>分成兩個部分，第一部分進行焦點團體法。</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受測者：</a:t>
            </a:r>
            <a:endParaRPr lang="en-US" altLang="zh-TW" sz="2200" dirty="0"/>
          </a:p>
          <a:p>
            <a:pPr marL="648900" indent="-342900" algn="just">
              <a:lnSpc>
                <a:spcPct val="125000"/>
              </a:lnSpc>
              <a:spcBef>
                <a:spcPts val="300"/>
              </a:spcBef>
              <a:spcAft>
                <a:spcPts val="300"/>
              </a:spcAft>
              <a:buFont typeface="Arial" panose="020B0604020202020204" pitchFamily="34" charset="0"/>
              <a:buChar char="•"/>
            </a:pPr>
            <a:r>
              <a:rPr lang="zh-TW" altLang="en-US" sz="2200" dirty="0"/>
              <a:t>共六名</a:t>
            </a:r>
            <a:r>
              <a:rPr lang="en-US" altLang="zh-TW" sz="2200" dirty="0"/>
              <a:t>(3</a:t>
            </a:r>
            <a:r>
              <a:rPr lang="zh-TW" altLang="en-US" sz="2200" dirty="0"/>
              <a:t>名男性，</a:t>
            </a:r>
            <a:r>
              <a:rPr lang="en-US" altLang="zh-TW" sz="2200" dirty="0"/>
              <a:t>3</a:t>
            </a:r>
            <a:r>
              <a:rPr lang="zh-TW" altLang="en-US" sz="2200" dirty="0"/>
              <a:t>名女性</a:t>
            </a:r>
            <a:r>
              <a:rPr lang="en-US" altLang="zh-TW" sz="2200" dirty="0"/>
              <a:t>)</a:t>
            </a:r>
          </a:p>
          <a:p>
            <a:pPr marL="648900" indent="-342900" algn="just">
              <a:lnSpc>
                <a:spcPct val="125000"/>
              </a:lnSpc>
              <a:spcBef>
                <a:spcPts val="300"/>
              </a:spcBef>
              <a:spcAft>
                <a:spcPts val="300"/>
              </a:spcAft>
              <a:buFont typeface="Arial" panose="020B0604020202020204" pitchFamily="34" charset="0"/>
              <a:buChar char="•"/>
            </a:pPr>
            <a:r>
              <a:rPr lang="zh-TW" altLang="en-US" sz="2200" dirty="0"/>
              <a:t>平均年齡</a:t>
            </a:r>
            <a:r>
              <a:rPr lang="en-US" altLang="zh-TW" sz="2200" dirty="0"/>
              <a:t>47</a:t>
            </a:r>
            <a:r>
              <a:rPr lang="zh-TW" altLang="en-US" sz="2200" dirty="0"/>
              <a:t>歲</a:t>
            </a:r>
            <a:r>
              <a:rPr lang="en-US" altLang="zh-TW" sz="2200" dirty="0"/>
              <a:t>(SD=16</a:t>
            </a:r>
            <a:r>
              <a:rPr lang="zh-TW" altLang="en-US" sz="2200" dirty="0"/>
              <a:t>，</a:t>
            </a:r>
            <a:r>
              <a:rPr lang="en-US" altLang="zh-TW" sz="2200" dirty="0"/>
              <a:t>Min=31</a:t>
            </a:r>
            <a:r>
              <a:rPr lang="zh-TW" altLang="en-US" sz="2200" dirty="0"/>
              <a:t>，</a:t>
            </a:r>
            <a:r>
              <a:rPr lang="en-US" altLang="zh-TW" sz="2200" dirty="0"/>
              <a:t>Max=68)</a:t>
            </a:r>
          </a:p>
          <a:p>
            <a:pPr marL="648900" indent="-342900" algn="just">
              <a:lnSpc>
                <a:spcPct val="125000"/>
              </a:lnSpc>
              <a:spcBef>
                <a:spcPts val="300"/>
              </a:spcBef>
              <a:spcAft>
                <a:spcPts val="300"/>
              </a:spcAft>
              <a:buFont typeface="Arial" panose="020B0604020202020204" pitchFamily="34" charset="0"/>
              <a:buChar char="•"/>
            </a:pPr>
            <a:r>
              <a:rPr lang="zh-TW" altLang="en-US" sz="2200" dirty="0"/>
              <a:t>皆未接觸過自動駕駛汽車</a:t>
            </a:r>
            <a:endParaRPr lang="en-US" altLang="zh-TW" sz="2200" dirty="0"/>
          </a:p>
          <a:p>
            <a:pPr marL="648900" indent="-342900" algn="just">
              <a:lnSpc>
                <a:spcPct val="125000"/>
              </a:lnSpc>
              <a:spcBef>
                <a:spcPts val="300"/>
              </a:spcBef>
              <a:spcAft>
                <a:spcPts val="300"/>
              </a:spcAft>
              <a:buFont typeface="Arial" panose="020B0604020202020204" pitchFamily="34" charset="0"/>
              <a:buChar char="•"/>
            </a:pPr>
            <a:r>
              <a:rPr lang="zh-TW" altLang="en-US" sz="2200" dirty="0"/>
              <a:t>皆有簽署知情同意書，並獲得現金回饋</a:t>
            </a:r>
            <a:endParaRPr lang="en-US" altLang="zh-TW" sz="2200" dirty="0"/>
          </a:p>
        </p:txBody>
      </p:sp>
    </p:spTree>
    <p:extLst>
      <p:ext uri="{BB962C8B-B14F-4D97-AF65-F5344CB8AC3E}">
        <p14:creationId xmlns:p14="http://schemas.microsoft.com/office/powerpoint/2010/main" val="347014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1B7E3D90-5D9B-D62C-3183-A9A20A88A6BB}"/>
              </a:ext>
            </a:extLst>
          </p:cNvPr>
          <p:cNvSpPr txBox="1"/>
          <p:nvPr/>
        </p:nvSpPr>
        <p:spPr>
          <a:xfrm>
            <a:off x="668693" y="1148194"/>
            <a:ext cx="11159612" cy="4870051"/>
          </a:xfrm>
          <a:prstGeom prst="rect">
            <a:avLst/>
          </a:prstGeom>
          <a:noFill/>
        </p:spPr>
        <p:txBody>
          <a:bodyPr wrap="square" rtlCol="0">
            <a:spAutoFit/>
          </a:bodyPr>
          <a:lstStyle/>
          <a:p>
            <a:pPr algn="just">
              <a:lnSpc>
                <a:spcPct val="125000"/>
              </a:lnSpc>
              <a:spcBef>
                <a:spcPts val="300"/>
              </a:spcBef>
              <a:spcAft>
                <a:spcPts val="300"/>
              </a:spcAft>
            </a:pPr>
            <a:r>
              <a:rPr lang="zh-TW" altLang="en-US" sz="2400" b="1" dirty="0"/>
              <a:t>介紹</a:t>
            </a:r>
            <a:r>
              <a:rPr lang="en-US" altLang="zh-TW" sz="2400" b="1" dirty="0"/>
              <a:t>HMI</a:t>
            </a:r>
            <a:r>
              <a:rPr lang="zh-TW" altLang="en-US" sz="2400" b="1" dirty="0"/>
              <a:t>的相關資訊及呈現方式：</a:t>
            </a:r>
            <a:endParaRPr lang="en-US" altLang="zh-TW" sz="2400" b="1" dirty="0"/>
          </a:p>
          <a:p>
            <a:pPr algn="just">
              <a:lnSpc>
                <a:spcPct val="125000"/>
              </a:lnSpc>
              <a:spcBef>
                <a:spcPts val="300"/>
              </a:spcBef>
              <a:spcAft>
                <a:spcPts val="300"/>
              </a:spcAft>
              <a:buFont typeface="Wingdings" panose="05000000000000000000" pitchFamily="2" charset="2"/>
              <a:buChar char="Ø"/>
            </a:pPr>
            <a:r>
              <a:rPr lang="zh-TW" altLang="en-US" sz="2200" dirty="0"/>
              <a:t>向受測者介紹不同的互動方式：聽覺、視覺及觸覺</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說明投影至擋風玻璃或地面的形式</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說明</a:t>
            </a:r>
            <a:r>
              <a:rPr lang="en-US" altLang="zh-TW" sz="2200" dirty="0"/>
              <a:t>LED</a:t>
            </a:r>
            <a:r>
              <a:rPr lang="zh-TW" altLang="en-US" sz="2200" dirty="0"/>
              <a:t>燈條的變化，參考</a:t>
            </a:r>
            <a:r>
              <a:rPr lang="en-US" altLang="zh-TW" sz="2200" dirty="0" err="1"/>
              <a:t>Lagström</a:t>
            </a:r>
            <a:r>
              <a:rPr lang="en-US" altLang="zh-TW" sz="2200" dirty="0"/>
              <a:t> and </a:t>
            </a:r>
            <a:r>
              <a:rPr lang="en-US" altLang="zh-TW" sz="2200" dirty="0" err="1"/>
              <a:t>Malmsten</a:t>
            </a:r>
            <a:r>
              <a:rPr lang="en-US" altLang="zh-TW" sz="2200" dirty="0"/>
              <a:t> Lundgren (2015) and </a:t>
            </a:r>
            <a:r>
              <a:rPr lang="en-US" altLang="zh-TW" sz="2200" dirty="0" err="1"/>
              <a:t>Petzoldt</a:t>
            </a:r>
            <a:r>
              <a:rPr lang="en-US" altLang="zh-TW" sz="2200" dirty="0"/>
              <a:t> et al. (2018)</a:t>
            </a:r>
          </a:p>
          <a:p>
            <a:pPr algn="just">
              <a:lnSpc>
                <a:spcPct val="125000"/>
              </a:lnSpc>
              <a:spcBef>
                <a:spcPts val="300"/>
              </a:spcBef>
              <a:spcAft>
                <a:spcPts val="300"/>
              </a:spcAft>
              <a:buFont typeface="Wingdings" panose="05000000000000000000" pitchFamily="2" charset="2"/>
              <a:buChar char="Ø"/>
            </a:pPr>
            <a:r>
              <a:rPr lang="zh-TW" altLang="en-US" sz="2200" dirty="0"/>
              <a:t>在車輛周圍放置一個</a:t>
            </a:r>
            <a:r>
              <a:rPr lang="en-US" altLang="zh-TW" sz="2200" dirty="0"/>
              <a:t>LED</a:t>
            </a:r>
            <a:r>
              <a:rPr lang="zh-TW" altLang="en-US" sz="2200" dirty="0"/>
              <a:t>燈條，透過脈衝光</a:t>
            </a:r>
            <a:r>
              <a:rPr lang="en-US" altLang="zh-TW" sz="2200" dirty="0"/>
              <a:t>(pulsating light, 10~20</a:t>
            </a:r>
            <a:r>
              <a:rPr lang="zh-TW" altLang="en-US" sz="2200" dirty="0"/>
              <a:t>毫秒發出的高強度的光</a:t>
            </a:r>
            <a:r>
              <a:rPr lang="en-US" altLang="zh-TW" sz="2200" dirty="0"/>
              <a:t>)</a:t>
            </a:r>
            <a:r>
              <a:rPr lang="zh-TW" altLang="en-US" sz="2200" dirty="0"/>
              <a:t>來識別行人</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展示</a:t>
            </a:r>
            <a:r>
              <a:rPr lang="en-US" altLang="zh-TW" sz="2200" dirty="0"/>
              <a:t>LED</a:t>
            </a:r>
            <a:r>
              <a:rPr lang="zh-TW" altLang="en-US" sz="2200" dirty="0"/>
              <a:t>燈條顯示在散熱格柵、引擎蓋、車門及車輛頂部</a:t>
            </a:r>
            <a:r>
              <a:rPr lang="en-US" altLang="zh-TW" sz="2200" dirty="0"/>
              <a:t>(</a:t>
            </a:r>
            <a:r>
              <a:rPr lang="zh-TW" altLang="en-US" sz="2200" dirty="0"/>
              <a:t>介面有文字訊息、箭頭或臉部表情</a:t>
            </a:r>
            <a:r>
              <a:rPr lang="en-US" altLang="zh-TW" sz="2200" dirty="0"/>
              <a:t>)</a:t>
            </a:r>
          </a:p>
          <a:p>
            <a:pPr algn="just">
              <a:lnSpc>
                <a:spcPct val="125000"/>
              </a:lnSpc>
              <a:spcBef>
                <a:spcPts val="300"/>
              </a:spcBef>
              <a:spcAft>
                <a:spcPts val="300"/>
              </a:spcAft>
              <a:buFont typeface="Wingdings" panose="05000000000000000000" pitchFamily="2" charset="2"/>
              <a:buChar char="Ø"/>
            </a:pPr>
            <a:r>
              <a:rPr lang="zh-TW" altLang="en-US" sz="2200" dirty="0"/>
              <a:t>展示了使用可穿戴設備（如智慧型手機或智慧型手錶）通過振動</a:t>
            </a:r>
            <a:r>
              <a:rPr lang="en-US" altLang="zh-TW" sz="2200" dirty="0"/>
              <a:t>(</a:t>
            </a:r>
            <a:r>
              <a:rPr lang="zh-TW" altLang="en-US" sz="2200" dirty="0"/>
              <a:t>觸覺</a:t>
            </a:r>
            <a:r>
              <a:rPr lang="en-US" altLang="zh-TW" sz="2200" dirty="0"/>
              <a:t>)</a:t>
            </a:r>
            <a:r>
              <a:rPr lang="zh-TW" altLang="en-US" sz="2200" dirty="0"/>
              <a:t>訊號進行互動</a:t>
            </a:r>
            <a:endParaRPr lang="en-US" altLang="zh-TW" sz="2200" dirty="0"/>
          </a:p>
          <a:p>
            <a:pPr algn="just">
              <a:lnSpc>
                <a:spcPct val="125000"/>
              </a:lnSpc>
              <a:spcBef>
                <a:spcPts val="300"/>
              </a:spcBef>
              <a:spcAft>
                <a:spcPts val="300"/>
              </a:spcAft>
              <a:buFont typeface="Wingdings" panose="05000000000000000000" pitchFamily="2" charset="2"/>
              <a:buChar char="Ø"/>
            </a:pPr>
            <a:endParaRPr lang="en-US" altLang="zh-TW" sz="2200" dirty="0"/>
          </a:p>
        </p:txBody>
      </p:sp>
      <p:sp>
        <p:nvSpPr>
          <p:cNvPr id="3" name="文本框 7">
            <a:extLst>
              <a:ext uri="{FF2B5EF4-FFF2-40B4-BE49-F238E27FC236}">
                <a16:creationId xmlns:a16="http://schemas.microsoft.com/office/drawing/2014/main" id="{52586ACF-5652-804C-B49E-614B0392E8B9}"/>
              </a:ext>
            </a:extLst>
          </p:cNvPr>
          <p:cNvSpPr txBox="1"/>
          <p:nvPr/>
        </p:nvSpPr>
        <p:spPr>
          <a:xfrm>
            <a:off x="1362269" y="254980"/>
            <a:ext cx="2787943" cy="523220"/>
          </a:xfrm>
          <a:prstGeom prst="rect">
            <a:avLst/>
          </a:prstGeom>
          <a:noFill/>
        </p:spPr>
        <p:txBody>
          <a:bodyPr wrap="none" rtlCol="0">
            <a:spAutoFit/>
          </a:bodyPr>
          <a:lstStyle/>
          <a:p>
            <a:r>
              <a:rPr lang="zh-TW" altLang="en-US" sz="2800" dirty="0">
                <a:latin typeface="+mj-ea"/>
                <a:ea typeface="+mj-ea"/>
              </a:rPr>
              <a:t>第一部分－流程</a:t>
            </a:r>
            <a:r>
              <a:rPr lang="en-US" altLang="zh-CN" sz="2800" dirty="0">
                <a:latin typeface="+mj-ea"/>
                <a:ea typeface="+mj-ea"/>
              </a:rPr>
              <a:t> </a:t>
            </a:r>
            <a:endParaRPr lang="zh-CN" altLang="en-US" sz="2800" dirty="0">
              <a:latin typeface="+mj-ea"/>
              <a:ea typeface="+mj-ea"/>
            </a:endParaRPr>
          </a:p>
        </p:txBody>
      </p:sp>
    </p:spTree>
    <p:extLst>
      <p:ext uri="{BB962C8B-B14F-4D97-AF65-F5344CB8AC3E}">
        <p14:creationId xmlns:p14="http://schemas.microsoft.com/office/powerpoint/2010/main" val="85038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1B7E3D90-5D9B-D62C-3183-A9A20A88A6BB}"/>
              </a:ext>
            </a:extLst>
          </p:cNvPr>
          <p:cNvSpPr txBox="1"/>
          <p:nvPr/>
        </p:nvSpPr>
        <p:spPr>
          <a:xfrm>
            <a:off x="668693" y="1153741"/>
            <a:ext cx="11159612" cy="3329053"/>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200" dirty="0"/>
              <a:t>所有</a:t>
            </a:r>
            <a:r>
              <a:rPr lang="en-US" altLang="zh-TW" sz="2200" dirty="0"/>
              <a:t>HMI</a:t>
            </a:r>
            <a:r>
              <a:rPr lang="zh-TW" altLang="en-US" sz="2200" dirty="0"/>
              <a:t>展示後是小組討論</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受測者表達他們的第一印象及提出問題</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之後分成兩兩一組進行小組會議，討論所展示的</a:t>
            </a:r>
            <a:r>
              <a:rPr lang="en-US" altLang="zh-TW" sz="2200" dirty="0"/>
              <a:t>HMI</a:t>
            </a:r>
            <a:r>
              <a:rPr lang="zh-TW" altLang="en-US" sz="2200" dirty="0"/>
              <a:t>的優點和缺點</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在小組會議結束後，要求每個小組在黑板上寫下他們的優缺點清單，並透過與整個小組的討論來解釋他們的選擇</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為了總結意見，受測者被要求具體說明行人和自動駕駛汽車之間</a:t>
            </a:r>
            <a:r>
              <a:rPr lang="en-US" altLang="zh-TW" sz="2200" dirty="0"/>
              <a:t>HMI</a:t>
            </a:r>
            <a:r>
              <a:rPr lang="zh-TW" altLang="en-US" sz="2200" dirty="0"/>
              <a:t>的相關設計標準和障礙。</a:t>
            </a:r>
            <a:endParaRPr lang="en-US" altLang="zh-TW" sz="2200" dirty="0"/>
          </a:p>
        </p:txBody>
      </p:sp>
      <p:sp>
        <p:nvSpPr>
          <p:cNvPr id="3" name="文本框 7">
            <a:extLst>
              <a:ext uri="{FF2B5EF4-FFF2-40B4-BE49-F238E27FC236}">
                <a16:creationId xmlns:a16="http://schemas.microsoft.com/office/drawing/2014/main" id="{94414927-E27B-7E3D-B127-19EFF20B8917}"/>
              </a:ext>
            </a:extLst>
          </p:cNvPr>
          <p:cNvSpPr txBox="1"/>
          <p:nvPr/>
        </p:nvSpPr>
        <p:spPr>
          <a:xfrm>
            <a:off x="1362269" y="254980"/>
            <a:ext cx="2787943" cy="523220"/>
          </a:xfrm>
          <a:prstGeom prst="rect">
            <a:avLst/>
          </a:prstGeom>
          <a:noFill/>
        </p:spPr>
        <p:txBody>
          <a:bodyPr wrap="none" rtlCol="0">
            <a:spAutoFit/>
          </a:bodyPr>
          <a:lstStyle/>
          <a:p>
            <a:r>
              <a:rPr lang="zh-TW" altLang="en-US" sz="2800" dirty="0">
                <a:latin typeface="+mj-ea"/>
                <a:ea typeface="+mj-ea"/>
              </a:rPr>
              <a:t>第一部分－流程</a:t>
            </a:r>
            <a:r>
              <a:rPr lang="en-US" altLang="zh-CN" sz="2800" dirty="0">
                <a:latin typeface="+mj-ea"/>
                <a:ea typeface="+mj-ea"/>
              </a:rPr>
              <a:t> </a:t>
            </a:r>
            <a:endParaRPr lang="zh-CN" altLang="en-US" sz="2800" dirty="0">
              <a:latin typeface="+mj-ea"/>
              <a:ea typeface="+mj-ea"/>
            </a:endParaRPr>
          </a:p>
        </p:txBody>
      </p:sp>
    </p:spTree>
    <p:extLst>
      <p:ext uri="{BB962C8B-B14F-4D97-AF65-F5344CB8AC3E}">
        <p14:creationId xmlns:p14="http://schemas.microsoft.com/office/powerpoint/2010/main" val="633534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1B7E3D90-5D9B-D62C-3183-A9A20A88A6BB}"/>
              </a:ext>
            </a:extLst>
          </p:cNvPr>
          <p:cNvSpPr txBox="1"/>
          <p:nvPr/>
        </p:nvSpPr>
        <p:spPr>
          <a:xfrm>
            <a:off x="668693" y="1153741"/>
            <a:ext cx="11159612" cy="3408112"/>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400" b="1" dirty="0"/>
              <a:t>障礙：</a:t>
            </a:r>
            <a:endParaRPr lang="en-US" altLang="zh-TW" sz="2400" b="1" dirty="0"/>
          </a:p>
          <a:p>
            <a:pPr marL="800100" lvl="1" indent="-342900" algn="just">
              <a:lnSpc>
                <a:spcPct val="125000"/>
              </a:lnSpc>
              <a:spcBef>
                <a:spcPts val="300"/>
              </a:spcBef>
              <a:spcAft>
                <a:spcPts val="300"/>
              </a:spcAft>
              <a:buFont typeface="Arial" panose="020B0604020202020204" pitchFamily="34" charset="0"/>
              <a:buChar char="•"/>
            </a:pPr>
            <a:r>
              <a:rPr lang="zh-TW" altLang="en-US" sz="2200" dirty="0"/>
              <a:t>受測者說明天氣和光照可能會造成視覺的問題</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en-US" altLang="zh-TW" sz="2400" b="1" dirty="0"/>
              <a:t>HMI</a:t>
            </a:r>
            <a:r>
              <a:rPr lang="zh-TW" altLang="en-US" sz="2400" b="1" dirty="0"/>
              <a:t>設計標準：</a:t>
            </a:r>
            <a:endParaRPr lang="en-US" altLang="zh-TW" sz="2400" b="1" dirty="0"/>
          </a:p>
          <a:p>
            <a:pPr marL="800100" lvl="1" indent="-342900" algn="just">
              <a:lnSpc>
                <a:spcPct val="125000"/>
              </a:lnSpc>
              <a:spcBef>
                <a:spcPts val="300"/>
              </a:spcBef>
              <a:spcAft>
                <a:spcPts val="300"/>
              </a:spcAft>
              <a:buFont typeface="Arial" panose="020B0604020202020204" pitchFamily="34" charset="0"/>
              <a:buChar char="•"/>
            </a:pPr>
            <a:r>
              <a:rPr lang="zh-TW" altLang="en-US" sz="2200" dirty="0"/>
              <a:t>根據我們的結果以及當前的研究文獻，得出了各種設計和適當的評估標準，受測者對</a:t>
            </a:r>
            <a:r>
              <a:rPr lang="en-US" altLang="zh-TW" sz="2200" dirty="0"/>
              <a:t>HMI</a:t>
            </a:r>
            <a:r>
              <a:rPr lang="zh-TW" altLang="en-US" sz="2200" dirty="0"/>
              <a:t>的要求達成以下共識：統一的符號或語言、直觀的可理解性、對行人的清晰參考</a:t>
            </a:r>
            <a:endParaRPr lang="en-US" altLang="zh-TW" sz="2200" dirty="0"/>
          </a:p>
          <a:p>
            <a:pPr marL="800100" lvl="1" indent="-342900" algn="just">
              <a:lnSpc>
                <a:spcPct val="125000"/>
              </a:lnSpc>
              <a:spcBef>
                <a:spcPts val="300"/>
              </a:spcBef>
              <a:spcAft>
                <a:spcPts val="300"/>
              </a:spcAft>
              <a:buFont typeface="Arial" panose="020B0604020202020204" pitchFamily="34" charset="0"/>
              <a:buChar char="•"/>
            </a:pPr>
            <a:endParaRPr lang="en-US" altLang="zh-TW" sz="2200" dirty="0"/>
          </a:p>
        </p:txBody>
      </p:sp>
      <p:sp>
        <p:nvSpPr>
          <p:cNvPr id="3" name="文本框 7">
            <a:extLst>
              <a:ext uri="{FF2B5EF4-FFF2-40B4-BE49-F238E27FC236}">
                <a16:creationId xmlns:a16="http://schemas.microsoft.com/office/drawing/2014/main" id="{94414927-E27B-7E3D-B127-19EFF20B8917}"/>
              </a:ext>
            </a:extLst>
          </p:cNvPr>
          <p:cNvSpPr txBox="1"/>
          <p:nvPr/>
        </p:nvSpPr>
        <p:spPr>
          <a:xfrm>
            <a:off x="1362269" y="254980"/>
            <a:ext cx="2787943" cy="523220"/>
          </a:xfrm>
          <a:prstGeom prst="rect">
            <a:avLst/>
          </a:prstGeom>
          <a:noFill/>
        </p:spPr>
        <p:txBody>
          <a:bodyPr wrap="none" rtlCol="0">
            <a:spAutoFit/>
          </a:bodyPr>
          <a:lstStyle/>
          <a:p>
            <a:r>
              <a:rPr lang="zh-TW" altLang="en-US" sz="2800" dirty="0">
                <a:latin typeface="+mj-ea"/>
                <a:ea typeface="+mj-ea"/>
              </a:rPr>
              <a:t>第一部分－結果</a:t>
            </a:r>
            <a:r>
              <a:rPr lang="en-US" altLang="zh-CN" sz="2800" dirty="0">
                <a:latin typeface="+mj-ea"/>
                <a:ea typeface="+mj-ea"/>
              </a:rPr>
              <a:t> </a:t>
            </a:r>
            <a:endParaRPr lang="zh-CN" altLang="en-US" sz="2800" dirty="0">
              <a:latin typeface="+mj-ea"/>
              <a:ea typeface="+mj-ea"/>
            </a:endParaRPr>
          </a:p>
        </p:txBody>
      </p:sp>
    </p:spTree>
    <p:extLst>
      <p:ext uri="{BB962C8B-B14F-4D97-AF65-F5344CB8AC3E}">
        <p14:creationId xmlns:p14="http://schemas.microsoft.com/office/powerpoint/2010/main" val="306256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D5F7B3B-0026-487B-A1C3-637D6401DA73}"/>
              </a:ext>
            </a:extLst>
          </p:cNvPr>
          <p:cNvSpPr/>
          <p:nvPr/>
        </p:nvSpPr>
        <p:spPr>
          <a:xfrm>
            <a:off x="0" y="1524283"/>
            <a:ext cx="12192000" cy="1554819"/>
          </a:xfrm>
          <a:prstGeom prst="rect">
            <a:avLst/>
          </a:prstGeom>
          <a:solidFill>
            <a:srgbClr val="047D8A">
              <a:alpha val="85098"/>
            </a:srgbClr>
          </a:solidFill>
          <a:ln>
            <a:noFill/>
          </a:ln>
          <a:effectLst>
            <a:outerShdw blurRad="203200" dist="152400" dir="5400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9EB7044-CE97-4E22-8134-2D2486C35593}"/>
              </a:ext>
            </a:extLst>
          </p:cNvPr>
          <p:cNvSpPr txBox="1"/>
          <p:nvPr/>
        </p:nvSpPr>
        <p:spPr>
          <a:xfrm>
            <a:off x="1236886" y="1797306"/>
            <a:ext cx="3468395" cy="1008772"/>
          </a:xfrm>
          <a:prstGeom prst="rect">
            <a:avLst/>
          </a:prstGeom>
          <a:noFill/>
        </p:spPr>
        <p:txBody>
          <a:bodyPr wrap="square" rtlCol="0">
            <a:spAutoFit/>
          </a:bodyPr>
          <a:lstStyle/>
          <a:p>
            <a:pPr algn="dist"/>
            <a:r>
              <a:rPr lang="en-US" altLang="zh-CN" sz="6000" dirty="0">
                <a:solidFill>
                  <a:schemeClr val="bg1"/>
                </a:solidFill>
                <a:latin typeface="+mj-lt"/>
                <a:ea typeface="字魂59号-创粗黑" panose="00000500000000000000" pitchFamily="2" charset="-122"/>
              </a:rPr>
              <a:t>Part 03</a:t>
            </a:r>
            <a:endParaRPr lang="zh-CN" altLang="en-US" sz="6000" dirty="0">
              <a:solidFill>
                <a:schemeClr val="bg1"/>
              </a:solidFill>
              <a:latin typeface="+mj-lt"/>
              <a:ea typeface="字魂59号-创粗黑" panose="00000500000000000000" pitchFamily="2" charset="-122"/>
            </a:endParaRPr>
          </a:p>
        </p:txBody>
      </p:sp>
      <p:sp>
        <p:nvSpPr>
          <p:cNvPr id="12" name="文本框 11">
            <a:extLst>
              <a:ext uri="{FF2B5EF4-FFF2-40B4-BE49-F238E27FC236}">
                <a16:creationId xmlns:a16="http://schemas.microsoft.com/office/drawing/2014/main" id="{E0466237-626A-46D0-B6BF-6E44B980F591}"/>
              </a:ext>
            </a:extLst>
          </p:cNvPr>
          <p:cNvSpPr txBox="1"/>
          <p:nvPr/>
        </p:nvSpPr>
        <p:spPr>
          <a:xfrm>
            <a:off x="1012951" y="3778899"/>
            <a:ext cx="6655540" cy="830997"/>
          </a:xfrm>
          <a:prstGeom prst="rect">
            <a:avLst/>
          </a:prstGeom>
          <a:noFill/>
        </p:spPr>
        <p:txBody>
          <a:bodyPr wrap="square" rtlCol="0">
            <a:spAutoFit/>
          </a:bodyPr>
          <a:lstStyle/>
          <a:p>
            <a:r>
              <a:rPr lang="zh-TW" altLang="en-US" sz="4800" b="1" dirty="0">
                <a:solidFill>
                  <a:srgbClr val="1B828D"/>
                </a:solidFill>
                <a:latin typeface="+mj-ea"/>
                <a:ea typeface="+mj-ea"/>
              </a:rPr>
              <a:t>第二部分</a:t>
            </a:r>
            <a:endParaRPr lang="zh-CN" altLang="en-US" sz="4800" dirty="0">
              <a:solidFill>
                <a:srgbClr val="1B828D"/>
              </a:solidFill>
              <a:latin typeface="+mj-ea"/>
              <a:ea typeface="+mj-ea"/>
            </a:endParaRPr>
          </a:p>
        </p:txBody>
      </p:sp>
      <p:sp>
        <p:nvSpPr>
          <p:cNvPr id="14" name="箭头: V 形 13">
            <a:extLst>
              <a:ext uri="{FF2B5EF4-FFF2-40B4-BE49-F238E27FC236}">
                <a16:creationId xmlns:a16="http://schemas.microsoft.com/office/drawing/2014/main" id="{1B0C058D-54FE-4F0D-99E3-0ABEDC8412E1}"/>
              </a:ext>
            </a:extLst>
          </p:cNvPr>
          <p:cNvSpPr/>
          <p:nvPr/>
        </p:nvSpPr>
        <p:spPr>
          <a:xfrm rot="5400000">
            <a:off x="5912213" y="6023052"/>
            <a:ext cx="367574" cy="637310"/>
          </a:xfrm>
          <a:prstGeom prst="chevron">
            <a:avLst>
              <a:gd name="adj" fmla="val 70000"/>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71834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1702710" cy="523220"/>
          </a:xfrm>
          <a:prstGeom prst="rect">
            <a:avLst/>
          </a:prstGeom>
          <a:noFill/>
        </p:spPr>
        <p:txBody>
          <a:bodyPr wrap="none" rtlCol="0">
            <a:spAutoFit/>
          </a:bodyPr>
          <a:lstStyle/>
          <a:p>
            <a:r>
              <a:rPr lang="zh-TW" altLang="en-US" sz="2800" dirty="0">
                <a:latin typeface="+mj-ea"/>
                <a:ea typeface="+mj-ea"/>
              </a:rPr>
              <a:t>第二部分</a:t>
            </a:r>
            <a:r>
              <a:rPr lang="en-US" altLang="zh-CN" sz="2800" dirty="0">
                <a:latin typeface="+mj-ea"/>
                <a:ea typeface="+mj-ea"/>
              </a:rPr>
              <a:t> </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1B7E3D90-5D9B-D62C-3183-A9A20A88A6BB}"/>
              </a:ext>
            </a:extLst>
          </p:cNvPr>
          <p:cNvSpPr txBox="1"/>
          <p:nvPr/>
        </p:nvSpPr>
        <p:spPr>
          <a:xfrm>
            <a:off x="769774" y="1122568"/>
            <a:ext cx="11159612" cy="3523529"/>
          </a:xfrm>
          <a:prstGeom prst="rect">
            <a:avLst/>
          </a:prstGeom>
          <a:noFill/>
        </p:spPr>
        <p:txBody>
          <a:bodyPr wrap="square" rtlCol="0">
            <a:spAutoFit/>
          </a:bodyPr>
          <a:lstStyle/>
          <a:p>
            <a:pPr algn="just">
              <a:lnSpc>
                <a:spcPct val="125000"/>
              </a:lnSpc>
              <a:spcBef>
                <a:spcPts val="300"/>
              </a:spcBef>
              <a:spcAft>
                <a:spcPts val="300"/>
              </a:spcAft>
              <a:buFont typeface="Wingdings" panose="05000000000000000000" pitchFamily="2" charset="2"/>
              <a:buChar char="Ø"/>
            </a:pPr>
            <a:r>
              <a:rPr lang="zh-TW" altLang="en-US" sz="2400" b="1" dirty="0"/>
              <a:t>受測者：</a:t>
            </a:r>
            <a:endParaRPr lang="en-US" altLang="zh-TW" sz="2400" b="1" dirty="0"/>
          </a:p>
          <a:p>
            <a:pPr marL="648900" indent="-342900" algn="just">
              <a:lnSpc>
                <a:spcPct val="125000"/>
              </a:lnSpc>
              <a:spcBef>
                <a:spcPts val="300"/>
              </a:spcBef>
              <a:spcAft>
                <a:spcPts val="300"/>
              </a:spcAft>
              <a:buFont typeface="Arial" panose="020B0604020202020204" pitchFamily="34" charset="0"/>
              <a:buChar char="•"/>
            </a:pPr>
            <a:r>
              <a:rPr lang="zh-TW" altLang="en-US" sz="2200" dirty="0"/>
              <a:t>共</a:t>
            </a:r>
            <a:r>
              <a:rPr lang="en-US" altLang="zh-TW" sz="2200" dirty="0"/>
              <a:t>26</a:t>
            </a:r>
            <a:r>
              <a:rPr lang="zh-TW" altLang="en-US" sz="2200" dirty="0"/>
              <a:t>名</a:t>
            </a:r>
            <a:r>
              <a:rPr lang="en-US" altLang="zh-TW" sz="2200" dirty="0"/>
              <a:t>(10</a:t>
            </a:r>
            <a:r>
              <a:rPr lang="zh-TW" altLang="en-US" sz="2200" dirty="0"/>
              <a:t>名男性，</a:t>
            </a:r>
            <a:r>
              <a:rPr lang="en-US" altLang="zh-TW" sz="2200" dirty="0"/>
              <a:t>16</a:t>
            </a:r>
            <a:r>
              <a:rPr lang="zh-TW" altLang="en-US" sz="2200" dirty="0"/>
              <a:t>名女性</a:t>
            </a:r>
            <a:r>
              <a:rPr lang="en-US" altLang="zh-TW" sz="2200" dirty="0"/>
              <a:t>)</a:t>
            </a:r>
          </a:p>
          <a:p>
            <a:pPr marL="648900" indent="-342900" algn="just">
              <a:lnSpc>
                <a:spcPct val="125000"/>
              </a:lnSpc>
              <a:spcBef>
                <a:spcPts val="300"/>
              </a:spcBef>
              <a:spcAft>
                <a:spcPts val="300"/>
              </a:spcAft>
              <a:buFont typeface="Arial" panose="020B0604020202020204" pitchFamily="34" charset="0"/>
              <a:buChar char="•"/>
            </a:pPr>
            <a:r>
              <a:rPr lang="zh-TW" altLang="en-US" sz="2200" dirty="0"/>
              <a:t>平均年齡</a:t>
            </a:r>
            <a:r>
              <a:rPr lang="en-US" altLang="zh-TW" sz="2200" dirty="0"/>
              <a:t>25</a:t>
            </a:r>
            <a:r>
              <a:rPr lang="zh-TW" altLang="en-US" sz="2200" dirty="0"/>
              <a:t>歲</a:t>
            </a:r>
            <a:r>
              <a:rPr lang="en-US" altLang="zh-TW" sz="2200" dirty="0"/>
              <a:t>(SD=4.6)</a:t>
            </a:r>
          </a:p>
          <a:p>
            <a:pPr marL="648900" indent="-342900" algn="just">
              <a:lnSpc>
                <a:spcPct val="125000"/>
              </a:lnSpc>
              <a:spcBef>
                <a:spcPts val="300"/>
              </a:spcBef>
              <a:spcAft>
                <a:spcPts val="300"/>
              </a:spcAft>
              <a:buFont typeface="Arial" panose="020B0604020202020204" pitchFamily="34" charset="0"/>
              <a:buChar char="•"/>
            </a:pPr>
            <a:r>
              <a:rPr lang="zh-TW" altLang="en-US" sz="2200" dirty="0"/>
              <a:t>向德國開姆尼茨工業大學心理學系的教職員工和學生發電子郵件進行招募</a:t>
            </a:r>
            <a:endParaRPr lang="en-US" altLang="zh-TW" sz="2200" dirty="0"/>
          </a:p>
          <a:p>
            <a:pPr marL="648900" indent="-342900" algn="just">
              <a:lnSpc>
                <a:spcPct val="125000"/>
              </a:lnSpc>
              <a:spcBef>
                <a:spcPts val="300"/>
              </a:spcBef>
              <a:spcAft>
                <a:spcPts val="300"/>
              </a:spcAft>
              <a:buFont typeface="Arial" panose="020B0604020202020204" pitchFamily="34" charset="0"/>
              <a:buChar char="•"/>
            </a:pPr>
            <a:r>
              <a:rPr lang="zh-TW" altLang="en-US" sz="2200" dirty="0"/>
              <a:t>受測者簽署知情同意書</a:t>
            </a:r>
            <a:endParaRPr lang="en-US" altLang="zh-TW" sz="2200" dirty="0"/>
          </a:p>
          <a:p>
            <a:pPr marL="648900" indent="-342900" algn="just">
              <a:lnSpc>
                <a:spcPct val="125000"/>
              </a:lnSpc>
              <a:spcBef>
                <a:spcPts val="300"/>
              </a:spcBef>
              <a:spcAft>
                <a:spcPts val="300"/>
              </a:spcAft>
              <a:buFont typeface="Arial" panose="020B0604020202020204" pitchFamily="34" charset="0"/>
              <a:buChar char="•"/>
            </a:pPr>
            <a:r>
              <a:rPr lang="zh-TW" altLang="en-US" sz="2200" dirty="0"/>
              <a:t>皆沒有視力及聽力障礙</a:t>
            </a:r>
            <a:endParaRPr lang="en-US" altLang="zh-TW" sz="2200" dirty="0"/>
          </a:p>
          <a:p>
            <a:pPr marL="648900" indent="-342900" algn="just">
              <a:lnSpc>
                <a:spcPct val="125000"/>
              </a:lnSpc>
              <a:spcBef>
                <a:spcPts val="300"/>
              </a:spcBef>
              <a:spcAft>
                <a:spcPts val="300"/>
              </a:spcAft>
              <a:buFont typeface="Arial" panose="020B0604020202020204" pitchFamily="34" charset="0"/>
              <a:buChar char="•"/>
            </a:pPr>
            <a:endParaRPr lang="en-US" altLang="zh-TW" sz="2200" dirty="0"/>
          </a:p>
        </p:txBody>
      </p:sp>
    </p:spTree>
    <p:extLst>
      <p:ext uri="{BB962C8B-B14F-4D97-AF65-F5344CB8AC3E}">
        <p14:creationId xmlns:p14="http://schemas.microsoft.com/office/powerpoint/2010/main" val="115805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3815468" cy="523220"/>
          </a:xfrm>
          <a:prstGeom prst="rect">
            <a:avLst/>
          </a:prstGeom>
          <a:noFill/>
        </p:spPr>
        <p:txBody>
          <a:bodyPr wrap="none" rtlCol="0">
            <a:spAutoFit/>
          </a:bodyPr>
          <a:lstStyle/>
          <a:p>
            <a:r>
              <a:rPr lang="zh-TW" altLang="en-US" sz="2800" dirty="0">
                <a:latin typeface="+mj-ea"/>
                <a:ea typeface="+mj-ea"/>
              </a:rPr>
              <a:t>第二部分－場景</a:t>
            </a:r>
            <a:r>
              <a:rPr lang="en-US" altLang="zh-TW" sz="2800" dirty="0">
                <a:latin typeface="+mj-ea"/>
                <a:ea typeface="+mj-ea"/>
              </a:rPr>
              <a:t>&amp;</a:t>
            </a:r>
            <a:r>
              <a:rPr lang="zh-TW" altLang="en-US" sz="2800" dirty="0">
                <a:latin typeface="+mj-ea"/>
                <a:ea typeface="+mj-ea"/>
              </a:rPr>
              <a:t>設備</a:t>
            </a:r>
            <a:r>
              <a:rPr lang="en-US" altLang="zh-CN" sz="2800" dirty="0">
                <a:latin typeface="+mj-ea"/>
                <a:ea typeface="+mj-ea"/>
              </a:rPr>
              <a:t> </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7">
            <a:extLst>
              <a:ext uri="{FF2B5EF4-FFF2-40B4-BE49-F238E27FC236}">
                <a16:creationId xmlns:a16="http://schemas.microsoft.com/office/drawing/2014/main" id="{A039086C-7CEC-4DD3-551D-95B3EC90DADE}"/>
              </a:ext>
            </a:extLst>
          </p:cNvPr>
          <p:cNvSpPr txBox="1"/>
          <p:nvPr/>
        </p:nvSpPr>
        <p:spPr>
          <a:xfrm>
            <a:off x="668693" y="1153741"/>
            <a:ext cx="11159612" cy="2982804"/>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200" dirty="0"/>
              <a:t>以真實世界為場景，錄製開姆尼茨工業大學的公共停車場</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使用 </a:t>
            </a:r>
            <a:r>
              <a:rPr lang="en-US" altLang="zh-TW" sz="2200" dirty="0"/>
              <a:t>GoPro Hero 4 </a:t>
            </a:r>
            <a:r>
              <a:rPr lang="zh-TW" altLang="en-US" sz="2200" dirty="0"/>
              <a:t>相機，解析度為</a:t>
            </a:r>
            <a:r>
              <a:rPr lang="en-US" altLang="zh-TW" sz="2200" dirty="0"/>
              <a:t>1920</a:t>
            </a:r>
            <a:r>
              <a:rPr lang="zh-TW" altLang="en-US" sz="2200" dirty="0"/>
              <a:t> </a:t>
            </a:r>
            <a:r>
              <a:rPr lang="en-US" altLang="zh-TW" sz="2200" dirty="0"/>
              <a:t>X</a:t>
            </a:r>
            <a:r>
              <a:rPr lang="zh-TW" altLang="en-US" sz="2200" dirty="0"/>
              <a:t> </a:t>
            </a:r>
            <a:r>
              <a:rPr lang="en-US" altLang="zh-TW" sz="2200" dirty="0"/>
              <a:t>1080</a:t>
            </a:r>
            <a:r>
              <a:rPr lang="zh-TW" altLang="en-US" sz="2200" dirty="0"/>
              <a:t>，每秒</a:t>
            </a:r>
            <a:r>
              <a:rPr lang="en-US" altLang="zh-TW" sz="2200" dirty="0"/>
              <a:t>120</a:t>
            </a:r>
            <a:r>
              <a:rPr lang="zh-TW" altLang="en-US" sz="2200" dirty="0"/>
              <a:t>幀</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攝影機放置在左側路邊及高度為</a:t>
            </a:r>
            <a:r>
              <a:rPr lang="en-US" altLang="zh-TW" sz="2200" dirty="0"/>
              <a:t>1.6m</a:t>
            </a:r>
            <a:r>
              <a:rPr lang="zh-TW" altLang="en-US" sz="2200" dirty="0"/>
              <a:t>，盡可能接近行人視角</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影片中迎面而來的車輛是一輛白色的自動駕駛汽車，車速皆為</a:t>
            </a:r>
            <a:r>
              <a:rPr lang="en-US" altLang="zh-TW" sz="2200" dirty="0"/>
              <a:t>10</a:t>
            </a:r>
            <a:r>
              <a:rPr lang="zh-TW" altLang="en-US" sz="2200" dirty="0"/>
              <a:t>公里</a:t>
            </a:r>
            <a:r>
              <a:rPr lang="en-US" altLang="zh-TW" sz="2200" dirty="0"/>
              <a:t>/</a:t>
            </a:r>
            <a:r>
              <a:rPr lang="zh-TW" altLang="en-US" sz="2200" dirty="0"/>
              <a:t>小時</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使用</a:t>
            </a:r>
            <a:r>
              <a:rPr lang="en-US" altLang="zh-TW" sz="2200" dirty="0"/>
              <a:t>LabView Vision </a:t>
            </a:r>
            <a:r>
              <a:rPr lang="zh-TW" altLang="en-US" sz="2200" dirty="0"/>
              <a:t>軟體，以創建逼真的</a:t>
            </a:r>
            <a:r>
              <a:rPr lang="en-US" altLang="zh-TW" sz="2200" dirty="0"/>
              <a:t>HMI</a:t>
            </a:r>
            <a:r>
              <a:rPr lang="zh-TW" altLang="en-US" sz="2200" dirty="0"/>
              <a:t>變化</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共有</a:t>
            </a:r>
            <a:r>
              <a:rPr lang="en-US" altLang="zh-TW" sz="2200" dirty="0"/>
              <a:t>20</a:t>
            </a:r>
            <a:r>
              <a:rPr lang="zh-TW" altLang="en-US" sz="2200" dirty="0"/>
              <a:t>個</a:t>
            </a:r>
            <a:r>
              <a:rPr lang="en-US" altLang="zh-TW" sz="2200" dirty="0"/>
              <a:t>HMI</a:t>
            </a:r>
            <a:r>
              <a:rPr lang="zh-TW" altLang="en-US" sz="2200" dirty="0"/>
              <a:t>影片</a:t>
            </a:r>
            <a:endParaRPr lang="en-US" altLang="zh-TW" sz="2200" dirty="0"/>
          </a:p>
        </p:txBody>
      </p:sp>
      <p:pic>
        <p:nvPicPr>
          <p:cNvPr id="10" name="圖片 9">
            <a:extLst>
              <a:ext uri="{FF2B5EF4-FFF2-40B4-BE49-F238E27FC236}">
                <a16:creationId xmlns:a16="http://schemas.microsoft.com/office/drawing/2014/main" id="{B61D5475-C3A8-C599-BF49-F04679BE8E3D}"/>
              </a:ext>
            </a:extLst>
          </p:cNvPr>
          <p:cNvPicPr>
            <a:picLocks noChangeAspect="1"/>
          </p:cNvPicPr>
          <p:nvPr/>
        </p:nvPicPr>
        <p:blipFill>
          <a:blip r:embed="rId3"/>
          <a:stretch>
            <a:fillRect/>
          </a:stretch>
        </p:blipFill>
        <p:spPr>
          <a:xfrm>
            <a:off x="1892487" y="4232391"/>
            <a:ext cx="2144250" cy="2375169"/>
          </a:xfrm>
          <a:prstGeom prst="rect">
            <a:avLst/>
          </a:prstGeom>
        </p:spPr>
      </p:pic>
      <p:pic>
        <p:nvPicPr>
          <p:cNvPr id="12" name="圖片 11">
            <a:extLst>
              <a:ext uri="{FF2B5EF4-FFF2-40B4-BE49-F238E27FC236}">
                <a16:creationId xmlns:a16="http://schemas.microsoft.com/office/drawing/2014/main" id="{C07F167C-6038-3B38-2E6B-2815F9894569}"/>
              </a:ext>
            </a:extLst>
          </p:cNvPr>
          <p:cNvPicPr>
            <a:picLocks noChangeAspect="1"/>
          </p:cNvPicPr>
          <p:nvPr/>
        </p:nvPicPr>
        <p:blipFill>
          <a:blip r:embed="rId4"/>
          <a:stretch>
            <a:fillRect/>
          </a:stretch>
        </p:blipFill>
        <p:spPr>
          <a:xfrm>
            <a:off x="4823242" y="4136545"/>
            <a:ext cx="2838674" cy="2471015"/>
          </a:xfrm>
          <a:prstGeom prst="rect">
            <a:avLst/>
          </a:prstGeom>
        </p:spPr>
      </p:pic>
      <p:pic>
        <p:nvPicPr>
          <p:cNvPr id="14" name="圖片 13">
            <a:extLst>
              <a:ext uri="{FF2B5EF4-FFF2-40B4-BE49-F238E27FC236}">
                <a16:creationId xmlns:a16="http://schemas.microsoft.com/office/drawing/2014/main" id="{DD9550C9-FE8F-16D5-4F5E-5BE3204336E0}"/>
              </a:ext>
            </a:extLst>
          </p:cNvPr>
          <p:cNvPicPr>
            <a:picLocks noChangeAspect="1"/>
          </p:cNvPicPr>
          <p:nvPr/>
        </p:nvPicPr>
        <p:blipFill>
          <a:blip r:embed="rId5"/>
          <a:stretch>
            <a:fillRect/>
          </a:stretch>
        </p:blipFill>
        <p:spPr>
          <a:xfrm>
            <a:off x="8345187" y="4136545"/>
            <a:ext cx="2548501" cy="2471014"/>
          </a:xfrm>
          <a:prstGeom prst="rect">
            <a:avLst/>
          </a:prstGeom>
        </p:spPr>
      </p:pic>
    </p:spTree>
    <p:extLst>
      <p:ext uri="{BB962C8B-B14F-4D97-AF65-F5344CB8AC3E}">
        <p14:creationId xmlns:p14="http://schemas.microsoft.com/office/powerpoint/2010/main" val="256188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3416320" cy="523220"/>
          </a:xfrm>
          <a:prstGeom prst="rect">
            <a:avLst/>
          </a:prstGeom>
          <a:noFill/>
        </p:spPr>
        <p:txBody>
          <a:bodyPr wrap="none" rtlCol="0">
            <a:spAutoFit/>
          </a:bodyPr>
          <a:lstStyle/>
          <a:p>
            <a:r>
              <a:rPr lang="zh-TW" altLang="en-US" sz="2800" dirty="0">
                <a:latin typeface="+mj-ea"/>
                <a:ea typeface="+mj-ea"/>
              </a:rPr>
              <a:t>第二部分－實驗設計</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2BD7F52A-CF44-7C73-CAC0-5076091B39D8}"/>
              </a:ext>
            </a:extLst>
          </p:cNvPr>
          <p:cNvSpPr txBox="1"/>
          <p:nvPr/>
        </p:nvSpPr>
        <p:spPr>
          <a:xfrm>
            <a:off x="668693" y="987487"/>
            <a:ext cx="11159612" cy="5485604"/>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200" dirty="0"/>
              <a:t>對不同 </a:t>
            </a:r>
            <a:r>
              <a:rPr lang="en-US" altLang="zh-TW" sz="2200" dirty="0"/>
              <a:t>HMI </a:t>
            </a:r>
            <a:r>
              <a:rPr lang="zh-TW" altLang="en-US" sz="2200" dirty="0"/>
              <a:t>的特定方面進行更詳細的評估</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以下關鍵要素有所不同： </a:t>
            </a:r>
            <a:r>
              <a:rPr lang="en-US" altLang="zh-TW" sz="2200" dirty="0"/>
              <a:t>HMI </a:t>
            </a:r>
            <a:r>
              <a:rPr lang="zh-TW" altLang="en-US" sz="2200" dirty="0"/>
              <a:t>技術、</a:t>
            </a:r>
            <a:r>
              <a:rPr lang="en-US" altLang="zh-TW" sz="2200" dirty="0"/>
              <a:t>HMI</a:t>
            </a:r>
            <a:r>
              <a:rPr lang="zh-TW" altLang="en-US" sz="2200" dirty="0"/>
              <a:t>位置、呈現訊息方式和訊息類型</a:t>
            </a:r>
            <a:endParaRPr lang="en-US" altLang="zh-TW" sz="2200" dirty="0"/>
          </a:p>
          <a:p>
            <a:pPr marL="0" lvl="1" indent="-342900" algn="just">
              <a:lnSpc>
                <a:spcPct val="125000"/>
              </a:lnSpc>
              <a:spcBef>
                <a:spcPts val="300"/>
              </a:spcBef>
              <a:spcAft>
                <a:spcPts val="300"/>
              </a:spcAft>
              <a:buFont typeface="Arial" panose="020B0604020202020204" pitchFamily="34" charset="0"/>
              <a:buChar char="•"/>
            </a:pPr>
            <a:r>
              <a:rPr lang="en-US" altLang="zh-TW" sz="2200" dirty="0"/>
              <a:t>HMI</a:t>
            </a:r>
            <a:r>
              <a:rPr lang="zh-TW" altLang="en-US" sz="2200" dirty="0"/>
              <a:t>技術：</a:t>
            </a:r>
            <a:endParaRPr lang="en-US" altLang="zh-TW" sz="2200" dirty="0"/>
          </a:p>
          <a:p>
            <a:pPr marL="1371600" lvl="2" indent="-457200" algn="just">
              <a:lnSpc>
                <a:spcPct val="125000"/>
              </a:lnSpc>
              <a:spcBef>
                <a:spcPts val="300"/>
              </a:spcBef>
              <a:spcAft>
                <a:spcPts val="300"/>
              </a:spcAft>
              <a:buFont typeface="+mj-lt"/>
              <a:buAutoNum type="arabicPeriod"/>
            </a:pPr>
            <a:r>
              <a:rPr lang="zh-TW" altLang="en-US" sz="2200" dirty="0"/>
              <a:t>投影</a:t>
            </a:r>
            <a:endParaRPr lang="en-US" altLang="zh-TW" sz="2200" dirty="0"/>
          </a:p>
          <a:p>
            <a:pPr marL="1371600" lvl="2" indent="-457200" algn="just">
              <a:lnSpc>
                <a:spcPct val="125000"/>
              </a:lnSpc>
              <a:spcBef>
                <a:spcPts val="300"/>
              </a:spcBef>
              <a:spcAft>
                <a:spcPts val="300"/>
              </a:spcAft>
              <a:buFont typeface="+mj-lt"/>
              <a:buAutoNum type="arabicPeriod"/>
            </a:pPr>
            <a:r>
              <a:rPr lang="en-US" altLang="zh-TW" sz="2200" dirty="0"/>
              <a:t>LED</a:t>
            </a:r>
            <a:r>
              <a:rPr lang="zh-TW" altLang="en-US" sz="2200" dirty="0"/>
              <a:t>顯示屏</a:t>
            </a:r>
            <a:endParaRPr lang="en-US" altLang="zh-TW" sz="2200" dirty="0"/>
          </a:p>
          <a:p>
            <a:pPr marL="1371600" lvl="2" indent="-457200" algn="just">
              <a:lnSpc>
                <a:spcPct val="125000"/>
              </a:lnSpc>
              <a:spcBef>
                <a:spcPts val="300"/>
              </a:spcBef>
              <a:spcAft>
                <a:spcPts val="300"/>
              </a:spcAft>
              <a:buFont typeface="+mj-lt"/>
              <a:buAutoNum type="arabicPeriod"/>
            </a:pPr>
            <a:r>
              <a:rPr lang="en-US" altLang="zh-TW" sz="2200" dirty="0"/>
              <a:t>LED</a:t>
            </a:r>
            <a:r>
              <a:rPr lang="zh-TW" altLang="en-US" sz="2200" dirty="0"/>
              <a:t>燈條</a:t>
            </a:r>
            <a:endParaRPr lang="en-US" altLang="zh-TW" sz="2200" dirty="0"/>
          </a:p>
          <a:p>
            <a:pPr marL="0" lvl="1" indent="-342900" algn="just">
              <a:lnSpc>
                <a:spcPct val="125000"/>
              </a:lnSpc>
              <a:spcBef>
                <a:spcPts val="300"/>
              </a:spcBef>
              <a:spcAft>
                <a:spcPts val="300"/>
              </a:spcAft>
              <a:buFont typeface="Arial" panose="020B0604020202020204" pitchFamily="34" charset="0"/>
              <a:buChar char="•"/>
            </a:pPr>
            <a:r>
              <a:rPr lang="en-US" altLang="zh-TW" sz="2200" dirty="0"/>
              <a:t>HMI</a:t>
            </a:r>
            <a:r>
              <a:rPr lang="zh-TW" altLang="en-US" sz="2200" dirty="0"/>
              <a:t>位置：參考</a:t>
            </a:r>
            <a:r>
              <a:rPr lang="en-US" altLang="zh-TW" sz="2200" dirty="0" err="1"/>
              <a:t>Fridman</a:t>
            </a:r>
            <a:r>
              <a:rPr lang="en-US" altLang="zh-TW" sz="2200" dirty="0"/>
              <a:t> et al (2017)</a:t>
            </a:r>
          </a:p>
          <a:p>
            <a:pPr marL="1371600" lvl="2" indent="-457200" algn="just">
              <a:lnSpc>
                <a:spcPct val="125000"/>
              </a:lnSpc>
              <a:spcBef>
                <a:spcPts val="300"/>
              </a:spcBef>
              <a:spcAft>
                <a:spcPts val="300"/>
              </a:spcAft>
              <a:buFont typeface="+mj-lt"/>
              <a:buAutoNum type="arabicPeriod"/>
            </a:pPr>
            <a:r>
              <a:rPr lang="zh-TW" altLang="en-US" sz="2200" dirty="0"/>
              <a:t>擋風玻璃</a:t>
            </a:r>
            <a:endParaRPr lang="en-US" altLang="zh-TW" sz="2200" dirty="0"/>
          </a:p>
          <a:p>
            <a:pPr marL="1371600" lvl="2" indent="-457200" algn="just">
              <a:lnSpc>
                <a:spcPct val="125000"/>
              </a:lnSpc>
              <a:spcBef>
                <a:spcPts val="300"/>
              </a:spcBef>
              <a:spcAft>
                <a:spcPts val="300"/>
              </a:spcAft>
              <a:buFont typeface="+mj-lt"/>
              <a:buAutoNum type="arabicPeriod"/>
            </a:pPr>
            <a:r>
              <a:rPr lang="zh-TW" altLang="en-US" sz="2200" dirty="0"/>
              <a:t>散熱格柵</a:t>
            </a:r>
            <a:endParaRPr lang="en-US" altLang="zh-TW" sz="2200" dirty="0"/>
          </a:p>
          <a:p>
            <a:pPr marL="1371600" lvl="2" indent="-457200" algn="just">
              <a:lnSpc>
                <a:spcPct val="125000"/>
              </a:lnSpc>
              <a:spcBef>
                <a:spcPts val="300"/>
              </a:spcBef>
              <a:spcAft>
                <a:spcPts val="300"/>
              </a:spcAft>
              <a:buFont typeface="+mj-lt"/>
              <a:buAutoNum type="arabicPeriod"/>
            </a:pPr>
            <a:r>
              <a:rPr lang="zh-TW" altLang="en-US" sz="2200" dirty="0"/>
              <a:t>街道表面</a:t>
            </a:r>
            <a:endParaRPr lang="en-US" altLang="zh-TW" sz="2200" dirty="0"/>
          </a:p>
          <a:p>
            <a:pPr marL="1371600" lvl="2" indent="-457200" algn="just">
              <a:lnSpc>
                <a:spcPct val="125000"/>
              </a:lnSpc>
              <a:spcBef>
                <a:spcPts val="300"/>
              </a:spcBef>
              <a:spcAft>
                <a:spcPts val="300"/>
              </a:spcAft>
              <a:buFont typeface="+mj-lt"/>
              <a:buAutoNum type="arabicPeriod"/>
            </a:pPr>
            <a:endParaRPr lang="en-US" altLang="zh-TW" sz="2200" dirty="0"/>
          </a:p>
        </p:txBody>
      </p:sp>
      <p:pic>
        <p:nvPicPr>
          <p:cNvPr id="11" name="圖片 10">
            <a:extLst>
              <a:ext uri="{FF2B5EF4-FFF2-40B4-BE49-F238E27FC236}">
                <a16:creationId xmlns:a16="http://schemas.microsoft.com/office/drawing/2014/main" id="{41329AD7-DEC6-F1B0-4467-157C1F269778}"/>
              </a:ext>
            </a:extLst>
          </p:cNvPr>
          <p:cNvPicPr>
            <a:picLocks noChangeAspect="1"/>
          </p:cNvPicPr>
          <p:nvPr/>
        </p:nvPicPr>
        <p:blipFill>
          <a:blip r:embed="rId3"/>
          <a:stretch>
            <a:fillRect/>
          </a:stretch>
        </p:blipFill>
        <p:spPr>
          <a:xfrm>
            <a:off x="7127266" y="1902559"/>
            <a:ext cx="4791108" cy="4872314"/>
          </a:xfrm>
          <a:prstGeom prst="rect">
            <a:avLst/>
          </a:prstGeom>
        </p:spPr>
      </p:pic>
    </p:spTree>
    <p:extLst>
      <p:ext uri="{BB962C8B-B14F-4D97-AF65-F5344CB8AC3E}">
        <p14:creationId xmlns:p14="http://schemas.microsoft.com/office/powerpoint/2010/main" val="2173298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3416320" cy="523220"/>
          </a:xfrm>
          <a:prstGeom prst="rect">
            <a:avLst/>
          </a:prstGeom>
          <a:noFill/>
        </p:spPr>
        <p:txBody>
          <a:bodyPr wrap="none" rtlCol="0">
            <a:spAutoFit/>
          </a:bodyPr>
          <a:lstStyle/>
          <a:p>
            <a:r>
              <a:rPr lang="zh-TW" altLang="en-US" sz="2800" dirty="0">
                <a:latin typeface="+mj-ea"/>
                <a:ea typeface="+mj-ea"/>
              </a:rPr>
              <a:t>第二部分－實驗設計</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2BD7F52A-CF44-7C73-CAC0-5076091B39D8}"/>
              </a:ext>
            </a:extLst>
          </p:cNvPr>
          <p:cNvSpPr txBox="1"/>
          <p:nvPr/>
        </p:nvSpPr>
        <p:spPr>
          <a:xfrm>
            <a:off x="668693" y="987487"/>
            <a:ext cx="11159612" cy="4485330"/>
          </a:xfrm>
          <a:prstGeom prst="rect">
            <a:avLst/>
          </a:prstGeom>
          <a:noFill/>
        </p:spPr>
        <p:txBody>
          <a:bodyPr wrap="square" rtlCol="0">
            <a:spAutoFit/>
          </a:bodyPr>
          <a:lstStyle/>
          <a:p>
            <a:pPr marL="0" lvl="1" indent="-342900" algn="just">
              <a:lnSpc>
                <a:spcPct val="125000"/>
              </a:lnSpc>
              <a:spcBef>
                <a:spcPts val="300"/>
              </a:spcBef>
              <a:spcAft>
                <a:spcPts val="300"/>
              </a:spcAft>
              <a:buFont typeface="Arial" panose="020B0604020202020204" pitchFamily="34" charset="0"/>
              <a:buChar char="•"/>
            </a:pPr>
            <a:r>
              <a:rPr lang="zh-TW" altLang="en-US" sz="2200" dirty="0"/>
              <a:t>呈現訊息方式：參考</a:t>
            </a:r>
            <a:r>
              <a:rPr lang="en-US" altLang="zh-TW" sz="2200" dirty="0" err="1"/>
              <a:t>Fridman</a:t>
            </a:r>
            <a:r>
              <a:rPr lang="en-US" altLang="zh-TW" sz="2200" dirty="0"/>
              <a:t> et al (2017)</a:t>
            </a:r>
            <a:r>
              <a:rPr lang="zh-TW" altLang="en-US" sz="2200" dirty="0"/>
              <a:t>和焦點團體的結果</a:t>
            </a:r>
            <a:endParaRPr lang="en-US" altLang="zh-TW" sz="2200" dirty="0"/>
          </a:p>
          <a:p>
            <a:pPr marL="1371600" lvl="2" indent="-457200" algn="just">
              <a:lnSpc>
                <a:spcPct val="125000"/>
              </a:lnSpc>
              <a:spcBef>
                <a:spcPts val="300"/>
              </a:spcBef>
              <a:spcAft>
                <a:spcPts val="300"/>
              </a:spcAft>
              <a:buFont typeface="+mj-lt"/>
              <a:buAutoNum type="arabicPeriod"/>
            </a:pPr>
            <a:r>
              <a:rPr lang="zh-TW" altLang="en-US" sz="2200" dirty="0"/>
              <a:t>文字</a:t>
            </a:r>
            <a:endParaRPr lang="en-US" altLang="zh-TW" sz="2200" dirty="0"/>
          </a:p>
          <a:p>
            <a:pPr marL="1371600" lvl="2" indent="-457200" algn="just">
              <a:lnSpc>
                <a:spcPct val="125000"/>
              </a:lnSpc>
              <a:spcBef>
                <a:spcPts val="300"/>
              </a:spcBef>
              <a:spcAft>
                <a:spcPts val="300"/>
              </a:spcAft>
              <a:buFont typeface="+mj-lt"/>
              <a:buAutoNum type="arabicPeriod"/>
            </a:pPr>
            <a:r>
              <a:rPr lang="zh-TW" altLang="en-US" sz="2200" dirty="0"/>
              <a:t>圖案</a:t>
            </a:r>
            <a:endParaRPr lang="en-US" altLang="zh-TW" sz="2200" dirty="0"/>
          </a:p>
          <a:p>
            <a:pPr marL="0" lvl="1" indent="-342900" algn="just">
              <a:lnSpc>
                <a:spcPct val="125000"/>
              </a:lnSpc>
              <a:spcBef>
                <a:spcPts val="300"/>
              </a:spcBef>
              <a:spcAft>
                <a:spcPts val="300"/>
              </a:spcAft>
              <a:buFont typeface="Arial" panose="020B0604020202020204" pitchFamily="34" charset="0"/>
              <a:buChar char="•"/>
            </a:pPr>
            <a:r>
              <a:rPr lang="zh-TW" altLang="en-US" sz="2200" dirty="0"/>
              <a:t>訊息類型：</a:t>
            </a:r>
            <a:endParaRPr lang="en-US" altLang="zh-TW" sz="2200" dirty="0"/>
          </a:p>
          <a:p>
            <a:pPr marL="0" lvl="1" algn="just">
              <a:lnSpc>
                <a:spcPct val="125000"/>
              </a:lnSpc>
              <a:spcBef>
                <a:spcPts val="300"/>
              </a:spcBef>
              <a:spcAft>
                <a:spcPts val="300"/>
              </a:spcAft>
            </a:pPr>
            <a:r>
              <a:rPr lang="zh-TW" altLang="en-US" sz="2200" dirty="0"/>
              <a:t>參考</a:t>
            </a:r>
            <a:r>
              <a:rPr lang="en-US" altLang="zh-TW" sz="2200" dirty="0" err="1"/>
              <a:t>Fridman</a:t>
            </a:r>
            <a:r>
              <a:rPr lang="en-US" altLang="zh-TW" sz="2200" dirty="0"/>
              <a:t> et al (2017)</a:t>
            </a:r>
            <a:r>
              <a:rPr lang="zh-TW" altLang="en-US" sz="2200" dirty="0"/>
              <a:t>；</a:t>
            </a:r>
            <a:r>
              <a:rPr lang="en-US" altLang="zh-TW" sz="2200" dirty="0" err="1"/>
              <a:t>Lagström</a:t>
            </a:r>
            <a:r>
              <a:rPr lang="en-US" altLang="zh-TW" sz="2200" dirty="0"/>
              <a:t> &amp; Lundgren (2015)</a:t>
            </a:r>
          </a:p>
          <a:p>
            <a:pPr marL="1371600" lvl="2" indent="-457200" algn="just">
              <a:lnSpc>
                <a:spcPct val="125000"/>
              </a:lnSpc>
              <a:spcBef>
                <a:spcPts val="300"/>
              </a:spcBef>
              <a:spcAft>
                <a:spcPts val="300"/>
              </a:spcAft>
              <a:buFont typeface="+mj-lt"/>
              <a:buAutoNum type="arabicPeriod"/>
            </a:pPr>
            <a:r>
              <a:rPr lang="zh-TW" altLang="en-US" sz="2200" dirty="0"/>
              <a:t>車輛狀態</a:t>
            </a:r>
            <a:endParaRPr lang="en-US" altLang="zh-TW" sz="2200" dirty="0"/>
          </a:p>
          <a:p>
            <a:pPr marL="1371600" lvl="2" indent="-457200" algn="just">
              <a:lnSpc>
                <a:spcPct val="125000"/>
              </a:lnSpc>
              <a:spcBef>
                <a:spcPts val="300"/>
              </a:spcBef>
              <a:spcAft>
                <a:spcPts val="300"/>
              </a:spcAft>
              <a:buFont typeface="+mj-lt"/>
              <a:buAutoNum type="arabicPeriod"/>
            </a:pPr>
            <a:r>
              <a:rPr lang="zh-TW" altLang="en-US" sz="2200" dirty="0"/>
              <a:t>給予行人建議</a:t>
            </a:r>
            <a:endParaRPr lang="en-US" altLang="zh-TW" sz="2200" dirty="0"/>
          </a:p>
          <a:p>
            <a:pPr marL="342900" lvl="2" indent="-342900" algn="just">
              <a:lnSpc>
                <a:spcPct val="125000"/>
              </a:lnSpc>
              <a:spcBef>
                <a:spcPts val="300"/>
              </a:spcBef>
              <a:spcAft>
                <a:spcPts val="300"/>
              </a:spcAft>
              <a:buFont typeface="Wingdings" panose="05000000000000000000" pitchFamily="2" charset="2"/>
              <a:buChar char="Ø"/>
            </a:pPr>
            <a:endParaRPr lang="en-US" altLang="zh-TW" sz="2200" dirty="0"/>
          </a:p>
          <a:p>
            <a:pPr marL="342900" lvl="2" indent="-342900" algn="just">
              <a:lnSpc>
                <a:spcPct val="125000"/>
              </a:lnSpc>
              <a:spcBef>
                <a:spcPts val="300"/>
              </a:spcBef>
              <a:spcAft>
                <a:spcPts val="300"/>
              </a:spcAft>
              <a:buFont typeface="Wingdings" panose="05000000000000000000" pitchFamily="2" charset="2"/>
              <a:buChar char="Ø"/>
            </a:pPr>
            <a:endParaRPr lang="en-US" altLang="zh-TW" sz="2200" dirty="0"/>
          </a:p>
        </p:txBody>
      </p:sp>
      <p:pic>
        <p:nvPicPr>
          <p:cNvPr id="11" name="圖片 10">
            <a:extLst>
              <a:ext uri="{FF2B5EF4-FFF2-40B4-BE49-F238E27FC236}">
                <a16:creationId xmlns:a16="http://schemas.microsoft.com/office/drawing/2014/main" id="{41329AD7-DEC6-F1B0-4467-157C1F269778}"/>
              </a:ext>
            </a:extLst>
          </p:cNvPr>
          <p:cNvPicPr>
            <a:picLocks noChangeAspect="1"/>
          </p:cNvPicPr>
          <p:nvPr/>
        </p:nvPicPr>
        <p:blipFill>
          <a:blip r:embed="rId3"/>
          <a:stretch>
            <a:fillRect/>
          </a:stretch>
        </p:blipFill>
        <p:spPr>
          <a:xfrm>
            <a:off x="7439890" y="1436762"/>
            <a:ext cx="4540829" cy="5265376"/>
          </a:xfrm>
          <a:prstGeom prst="rect">
            <a:avLst/>
          </a:prstGeom>
        </p:spPr>
      </p:pic>
      <p:sp>
        <p:nvSpPr>
          <p:cNvPr id="3" name="文字方塊 2">
            <a:extLst>
              <a:ext uri="{FF2B5EF4-FFF2-40B4-BE49-F238E27FC236}">
                <a16:creationId xmlns:a16="http://schemas.microsoft.com/office/drawing/2014/main" id="{522B7C9B-B398-C017-2F77-61E0DF7B1E98}"/>
              </a:ext>
            </a:extLst>
          </p:cNvPr>
          <p:cNvSpPr txBox="1"/>
          <p:nvPr/>
        </p:nvSpPr>
        <p:spPr>
          <a:xfrm>
            <a:off x="300274" y="5112933"/>
            <a:ext cx="7076195" cy="905312"/>
          </a:xfrm>
          <a:prstGeom prst="rect">
            <a:avLst/>
          </a:prstGeom>
          <a:noFill/>
        </p:spPr>
        <p:txBody>
          <a:bodyPr wrap="square" rtlCol="0">
            <a:spAutoFit/>
          </a:bodyPr>
          <a:lstStyle/>
          <a:p>
            <a:pPr marL="285750" indent="-285750">
              <a:lnSpc>
                <a:spcPct val="125000"/>
              </a:lnSpc>
              <a:spcBef>
                <a:spcPts val="300"/>
              </a:spcBef>
              <a:spcAft>
                <a:spcPts val="300"/>
              </a:spcAft>
              <a:buFont typeface="Wingdings" panose="05000000000000000000" pitchFamily="2" charset="2"/>
              <a:buChar char="Ø"/>
            </a:pPr>
            <a:r>
              <a:rPr lang="zh-TW" altLang="en-US" sz="2200" dirty="0"/>
              <a:t>不使用聽力訊息，該決定基於</a:t>
            </a:r>
            <a:r>
              <a:rPr lang="en-US" altLang="zh-TW" sz="2200" dirty="0"/>
              <a:t>Deb et al (2016)</a:t>
            </a:r>
            <a:r>
              <a:rPr lang="zh-TW" altLang="en-US" sz="2200" dirty="0"/>
              <a:t>的研究結果，研究表示行人更喜歡視覺界面而不是聽覺。 </a:t>
            </a:r>
          </a:p>
        </p:txBody>
      </p:sp>
    </p:spTree>
    <p:extLst>
      <p:ext uri="{BB962C8B-B14F-4D97-AF65-F5344CB8AC3E}">
        <p14:creationId xmlns:p14="http://schemas.microsoft.com/office/powerpoint/2010/main" val="1474933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3416320" cy="523220"/>
          </a:xfrm>
          <a:prstGeom prst="rect">
            <a:avLst/>
          </a:prstGeom>
          <a:noFill/>
        </p:spPr>
        <p:txBody>
          <a:bodyPr wrap="none" rtlCol="0">
            <a:spAutoFit/>
          </a:bodyPr>
          <a:lstStyle/>
          <a:p>
            <a:r>
              <a:rPr lang="zh-TW" altLang="en-US" sz="2800" dirty="0">
                <a:latin typeface="+mj-ea"/>
                <a:ea typeface="+mj-ea"/>
              </a:rPr>
              <a:t>第二部分－實驗設計</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6" name="群組 25">
            <a:extLst>
              <a:ext uri="{FF2B5EF4-FFF2-40B4-BE49-F238E27FC236}">
                <a16:creationId xmlns:a16="http://schemas.microsoft.com/office/drawing/2014/main" id="{84C232C8-2A19-92CE-E639-AFACA52CF765}"/>
              </a:ext>
            </a:extLst>
          </p:cNvPr>
          <p:cNvGrpSpPr/>
          <p:nvPr/>
        </p:nvGrpSpPr>
        <p:grpSpPr>
          <a:xfrm>
            <a:off x="1362269" y="982097"/>
            <a:ext cx="2386346" cy="3013661"/>
            <a:chOff x="1362269" y="982097"/>
            <a:chExt cx="2386346" cy="3013661"/>
          </a:xfrm>
        </p:grpSpPr>
        <p:pic>
          <p:nvPicPr>
            <p:cNvPr id="10" name="圖片 9">
              <a:extLst>
                <a:ext uri="{FF2B5EF4-FFF2-40B4-BE49-F238E27FC236}">
                  <a16:creationId xmlns:a16="http://schemas.microsoft.com/office/drawing/2014/main" id="{4D3509D9-929A-392B-433A-952D7DF50864}"/>
                </a:ext>
              </a:extLst>
            </p:cNvPr>
            <p:cNvPicPr>
              <a:picLocks noChangeAspect="1"/>
            </p:cNvPicPr>
            <p:nvPr/>
          </p:nvPicPr>
          <p:blipFill>
            <a:blip r:embed="rId3"/>
            <a:stretch>
              <a:fillRect/>
            </a:stretch>
          </p:blipFill>
          <p:spPr>
            <a:xfrm>
              <a:off x="1362269" y="982097"/>
              <a:ext cx="2386346" cy="2644330"/>
            </a:xfrm>
            <a:prstGeom prst="rect">
              <a:avLst/>
            </a:prstGeom>
          </p:spPr>
        </p:pic>
        <p:sp>
          <p:nvSpPr>
            <p:cNvPr id="20" name="文字方塊 19">
              <a:extLst>
                <a:ext uri="{FF2B5EF4-FFF2-40B4-BE49-F238E27FC236}">
                  <a16:creationId xmlns:a16="http://schemas.microsoft.com/office/drawing/2014/main" id="{06879EC4-6169-19BD-1C0D-56A909F046FB}"/>
                </a:ext>
              </a:extLst>
            </p:cNvPr>
            <p:cNvSpPr txBox="1"/>
            <p:nvPr/>
          </p:nvSpPr>
          <p:spPr>
            <a:xfrm>
              <a:off x="1890954" y="3626426"/>
              <a:ext cx="1328976" cy="369332"/>
            </a:xfrm>
            <a:prstGeom prst="rect">
              <a:avLst/>
            </a:prstGeom>
            <a:noFill/>
          </p:spPr>
          <p:txBody>
            <a:bodyPr wrap="square" rtlCol="0">
              <a:spAutoFit/>
            </a:bodyPr>
            <a:lstStyle/>
            <a:p>
              <a:r>
                <a:rPr lang="zh-TW" altLang="en-US" dirty="0"/>
                <a:t>投影至地面</a:t>
              </a:r>
            </a:p>
          </p:txBody>
        </p:sp>
      </p:grpSp>
      <p:grpSp>
        <p:nvGrpSpPr>
          <p:cNvPr id="27" name="群組 26">
            <a:extLst>
              <a:ext uri="{FF2B5EF4-FFF2-40B4-BE49-F238E27FC236}">
                <a16:creationId xmlns:a16="http://schemas.microsoft.com/office/drawing/2014/main" id="{5BB32846-D0A8-1EE4-1535-4DD88E2EEE21}"/>
              </a:ext>
            </a:extLst>
          </p:cNvPr>
          <p:cNvGrpSpPr/>
          <p:nvPr/>
        </p:nvGrpSpPr>
        <p:grpSpPr>
          <a:xfrm>
            <a:off x="4347728" y="982097"/>
            <a:ext cx="3015623" cy="3013661"/>
            <a:chOff x="4347728" y="982097"/>
            <a:chExt cx="3015623" cy="3013661"/>
          </a:xfrm>
        </p:grpSpPr>
        <p:pic>
          <p:nvPicPr>
            <p:cNvPr id="13" name="圖片 12">
              <a:extLst>
                <a:ext uri="{FF2B5EF4-FFF2-40B4-BE49-F238E27FC236}">
                  <a16:creationId xmlns:a16="http://schemas.microsoft.com/office/drawing/2014/main" id="{897309B8-6DBD-20F6-90DA-CB14AFA4D07F}"/>
                </a:ext>
              </a:extLst>
            </p:cNvPr>
            <p:cNvPicPr>
              <a:picLocks noChangeAspect="1"/>
            </p:cNvPicPr>
            <p:nvPr/>
          </p:nvPicPr>
          <p:blipFill>
            <a:blip r:embed="rId4"/>
            <a:stretch>
              <a:fillRect/>
            </a:stretch>
          </p:blipFill>
          <p:spPr>
            <a:xfrm>
              <a:off x="4347728" y="982097"/>
              <a:ext cx="3015623" cy="2644330"/>
            </a:xfrm>
            <a:prstGeom prst="rect">
              <a:avLst/>
            </a:prstGeom>
          </p:spPr>
        </p:pic>
        <p:sp>
          <p:nvSpPr>
            <p:cNvPr id="21" name="文字方塊 20">
              <a:extLst>
                <a:ext uri="{FF2B5EF4-FFF2-40B4-BE49-F238E27FC236}">
                  <a16:creationId xmlns:a16="http://schemas.microsoft.com/office/drawing/2014/main" id="{DE24D123-2FF8-8CAC-D062-39B08BFF0C01}"/>
                </a:ext>
              </a:extLst>
            </p:cNvPr>
            <p:cNvSpPr txBox="1"/>
            <p:nvPr/>
          </p:nvSpPr>
          <p:spPr>
            <a:xfrm>
              <a:off x="4548448" y="3626426"/>
              <a:ext cx="2614182" cy="369332"/>
            </a:xfrm>
            <a:prstGeom prst="rect">
              <a:avLst/>
            </a:prstGeom>
            <a:noFill/>
          </p:spPr>
          <p:txBody>
            <a:bodyPr wrap="square" rtlCol="0">
              <a:spAutoFit/>
            </a:bodyPr>
            <a:lstStyle/>
            <a:p>
              <a:r>
                <a:rPr lang="en-US" altLang="zh-TW" dirty="0"/>
                <a:t>LED</a:t>
              </a:r>
              <a:r>
                <a:rPr lang="zh-TW" altLang="en-US" dirty="0"/>
                <a:t>顯示屏位於散熱格柵</a:t>
              </a:r>
            </a:p>
          </p:txBody>
        </p:sp>
      </p:grpSp>
      <p:grpSp>
        <p:nvGrpSpPr>
          <p:cNvPr id="28" name="群組 27">
            <a:extLst>
              <a:ext uri="{FF2B5EF4-FFF2-40B4-BE49-F238E27FC236}">
                <a16:creationId xmlns:a16="http://schemas.microsoft.com/office/drawing/2014/main" id="{F7E6666D-64CC-CFC4-35DB-6FBFF0869CD6}"/>
              </a:ext>
            </a:extLst>
          </p:cNvPr>
          <p:cNvGrpSpPr/>
          <p:nvPr/>
        </p:nvGrpSpPr>
        <p:grpSpPr>
          <a:xfrm>
            <a:off x="7962463" y="982096"/>
            <a:ext cx="2708158" cy="3013662"/>
            <a:chOff x="7962463" y="982096"/>
            <a:chExt cx="2708158" cy="3013662"/>
          </a:xfrm>
        </p:grpSpPr>
        <p:pic>
          <p:nvPicPr>
            <p:cNvPr id="15" name="圖片 14">
              <a:extLst>
                <a:ext uri="{FF2B5EF4-FFF2-40B4-BE49-F238E27FC236}">
                  <a16:creationId xmlns:a16="http://schemas.microsoft.com/office/drawing/2014/main" id="{44C9A682-3BB3-84CC-446E-8FB6E793D12E}"/>
                </a:ext>
              </a:extLst>
            </p:cNvPr>
            <p:cNvPicPr>
              <a:picLocks noChangeAspect="1"/>
            </p:cNvPicPr>
            <p:nvPr/>
          </p:nvPicPr>
          <p:blipFill>
            <a:blip r:embed="rId5"/>
            <a:stretch>
              <a:fillRect/>
            </a:stretch>
          </p:blipFill>
          <p:spPr>
            <a:xfrm>
              <a:off x="7962463" y="982096"/>
              <a:ext cx="2708158" cy="2644330"/>
            </a:xfrm>
            <a:prstGeom prst="rect">
              <a:avLst/>
            </a:prstGeom>
          </p:spPr>
        </p:pic>
        <p:sp>
          <p:nvSpPr>
            <p:cNvPr id="23" name="文字方塊 22">
              <a:extLst>
                <a:ext uri="{FF2B5EF4-FFF2-40B4-BE49-F238E27FC236}">
                  <a16:creationId xmlns:a16="http://schemas.microsoft.com/office/drawing/2014/main" id="{2B31569A-0FEA-3AB4-312C-BFD67B93D192}"/>
                </a:ext>
              </a:extLst>
            </p:cNvPr>
            <p:cNvSpPr txBox="1"/>
            <p:nvPr/>
          </p:nvSpPr>
          <p:spPr>
            <a:xfrm>
              <a:off x="8009451" y="3626426"/>
              <a:ext cx="2614182" cy="369332"/>
            </a:xfrm>
            <a:prstGeom prst="rect">
              <a:avLst/>
            </a:prstGeom>
            <a:noFill/>
          </p:spPr>
          <p:txBody>
            <a:bodyPr wrap="square" rtlCol="0">
              <a:spAutoFit/>
            </a:bodyPr>
            <a:lstStyle/>
            <a:p>
              <a:r>
                <a:rPr lang="en-US" altLang="zh-TW" dirty="0"/>
                <a:t>LED</a:t>
              </a:r>
              <a:r>
                <a:rPr lang="zh-TW" altLang="en-US" dirty="0"/>
                <a:t>燈條位於擋風玻璃上</a:t>
              </a:r>
            </a:p>
          </p:txBody>
        </p:sp>
      </p:grpSp>
      <p:grpSp>
        <p:nvGrpSpPr>
          <p:cNvPr id="29" name="群組 28">
            <a:extLst>
              <a:ext uri="{FF2B5EF4-FFF2-40B4-BE49-F238E27FC236}">
                <a16:creationId xmlns:a16="http://schemas.microsoft.com/office/drawing/2014/main" id="{2E7340C9-0C6F-BBA7-6A42-2EBC17B9C604}"/>
              </a:ext>
            </a:extLst>
          </p:cNvPr>
          <p:cNvGrpSpPr/>
          <p:nvPr/>
        </p:nvGrpSpPr>
        <p:grpSpPr>
          <a:xfrm>
            <a:off x="3066843" y="4051199"/>
            <a:ext cx="2771266" cy="2819528"/>
            <a:chOff x="3066843" y="4051199"/>
            <a:chExt cx="2771266" cy="2819528"/>
          </a:xfrm>
        </p:grpSpPr>
        <p:pic>
          <p:nvPicPr>
            <p:cNvPr id="17" name="圖片 16">
              <a:extLst>
                <a:ext uri="{FF2B5EF4-FFF2-40B4-BE49-F238E27FC236}">
                  <a16:creationId xmlns:a16="http://schemas.microsoft.com/office/drawing/2014/main" id="{5C9B7112-EE2E-FC11-4294-57F759E26950}"/>
                </a:ext>
              </a:extLst>
            </p:cNvPr>
            <p:cNvPicPr>
              <a:picLocks noChangeAspect="1"/>
            </p:cNvPicPr>
            <p:nvPr/>
          </p:nvPicPr>
          <p:blipFill>
            <a:blip r:embed="rId6"/>
            <a:stretch>
              <a:fillRect/>
            </a:stretch>
          </p:blipFill>
          <p:spPr>
            <a:xfrm>
              <a:off x="3066843" y="4051199"/>
              <a:ext cx="2771266" cy="2450205"/>
            </a:xfrm>
            <a:prstGeom prst="rect">
              <a:avLst/>
            </a:prstGeom>
          </p:spPr>
        </p:pic>
        <p:sp>
          <p:nvSpPr>
            <p:cNvPr id="24" name="文字方塊 23">
              <a:extLst>
                <a:ext uri="{FF2B5EF4-FFF2-40B4-BE49-F238E27FC236}">
                  <a16:creationId xmlns:a16="http://schemas.microsoft.com/office/drawing/2014/main" id="{6F2B0C78-D983-E415-DAA6-91AE9A6BEB63}"/>
                </a:ext>
              </a:extLst>
            </p:cNvPr>
            <p:cNvSpPr txBox="1"/>
            <p:nvPr/>
          </p:nvSpPr>
          <p:spPr>
            <a:xfrm>
              <a:off x="3675074" y="6501395"/>
              <a:ext cx="1799867" cy="369332"/>
            </a:xfrm>
            <a:prstGeom prst="rect">
              <a:avLst/>
            </a:prstGeom>
            <a:noFill/>
          </p:spPr>
          <p:txBody>
            <a:bodyPr wrap="square" rtlCol="0">
              <a:spAutoFit/>
            </a:bodyPr>
            <a:lstStyle/>
            <a:p>
              <a:r>
                <a:rPr lang="zh-TW" altLang="en-US" dirty="0"/>
                <a:t>投影至擋風玻璃</a:t>
              </a:r>
            </a:p>
          </p:txBody>
        </p:sp>
      </p:grpSp>
      <p:grpSp>
        <p:nvGrpSpPr>
          <p:cNvPr id="30" name="群組 29">
            <a:extLst>
              <a:ext uri="{FF2B5EF4-FFF2-40B4-BE49-F238E27FC236}">
                <a16:creationId xmlns:a16="http://schemas.microsoft.com/office/drawing/2014/main" id="{3EFAF036-B84D-620E-C9CC-E0315AB3C234}"/>
              </a:ext>
            </a:extLst>
          </p:cNvPr>
          <p:cNvGrpSpPr/>
          <p:nvPr/>
        </p:nvGrpSpPr>
        <p:grpSpPr>
          <a:xfrm>
            <a:off x="6606855" y="4051198"/>
            <a:ext cx="2711215" cy="2819529"/>
            <a:chOff x="6606855" y="4051198"/>
            <a:chExt cx="2711215" cy="2819529"/>
          </a:xfrm>
        </p:grpSpPr>
        <p:pic>
          <p:nvPicPr>
            <p:cNvPr id="19" name="圖片 18">
              <a:extLst>
                <a:ext uri="{FF2B5EF4-FFF2-40B4-BE49-F238E27FC236}">
                  <a16:creationId xmlns:a16="http://schemas.microsoft.com/office/drawing/2014/main" id="{089626F7-3A58-939B-F1CC-73C35882D15E}"/>
                </a:ext>
              </a:extLst>
            </p:cNvPr>
            <p:cNvPicPr>
              <a:picLocks noChangeAspect="1"/>
            </p:cNvPicPr>
            <p:nvPr/>
          </p:nvPicPr>
          <p:blipFill>
            <a:blip r:embed="rId7"/>
            <a:stretch>
              <a:fillRect/>
            </a:stretch>
          </p:blipFill>
          <p:spPr>
            <a:xfrm>
              <a:off x="6606855" y="4051198"/>
              <a:ext cx="2711215" cy="2450197"/>
            </a:xfrm>
            <a:prstGeom prst="rect">
              <a:avLst/>
            </a:prstGeom>
          </p:spPr>
        </p:pic>
        <p:sp>
          <p:nvSpPr>
            <p:cNvPr id="25" name="文字方塊 24">
              <a:extLst>
                <a:ext uri="{FF2B5EF4-FFF2-40B4-BE49-F238E27FC236}">
                  <a16:creationId xmlns:a16="http://schemas.microsoft.com/office/drawing/2014/main" id="{CE32998E-D0E7-13FA-0BFC-7CAA7DE77929}"/>
                </a:ext>
              </a:extLst>
            </p:cNvPr>
            <p:cNvSpPr txBox="1"/>
            <p:nvPr/>
          </p:nvSpPr>
          <p:spPr>
            <a:xfrm>
              <a:off x="6655371" y="6501395"/>
              <a:ext cx="2614182" cy="369332"/>
            </a:xfrm>
            <a:prstGeom prst="rect">
              <a:avLst/>
            </a:prstGeom>
            <a:noFill/>
          </p:spPr>
          <p:txBody>
            <a:bodyPr wrap="square" rtlCol="0">
              <a:spAutoFit/>
            </a:bodyPr>
            <a:lstStyle/>
            <a:p>
              <a:r>
                <a:rPr lang="en-US" altLang="zh-TW" dirty="0"/>
                <a:t>LED</a:t>
              </a:r>
              <a:r>
                <a:rPr lang="zh-TW" altLang="en-US" dirty="0"/>
                <a:t>顯示屏位於擋風玻璃</a:t>
              </a:r>
            </a:p>
          </p:txBody>
        </p:sp>
      </p:grpSp>
    </p:spTree>
    <p:extLst>
      <p:ext uri="{BB962C8B-B14F-4D97-AF65-F5344CB8AC3E}">
        <p14:creationId xmlns:p14="http://schemas.microsoft.com/office/powerpoint/2010/main" val="35518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1A6DCC5-251F-D09D-6A7A-5E00B22EBEED}"/>
              </a:ext>
            </a:extLst>
          </p:cNvPr>
          <p:cNvGrpSpPr/>
          <p:nvPr/>
        </p:nvGrpSpPr>
        <p:grpSpPr>
          <a:xfrm>
            <a:off x="0" y="519971"/>
            <a:ext cx="12192000" cy="1508053"/>
            <a:chOff x="0" y="519971"/>
            <a:chExt cx="12192000" cy="1508053"/>
          </a:xfrm>
        </p:grpSpPr>
        <p:sp>
          <p:nvSpPr>
            <p:cNvPr id="4" name="矩形 3">
              <a:extLst>
                <a:ext uri="{FF2B5EF4-FFF2-40B4-BE49-F238E27FC236}">
                  <a16:creationId xmlns:a16="http://schemas.microsoft.com/office/drawing/2014/main" id="{CC4E0EAB-8681-4E3F-91C1-B50C1009C7CB}"/>
                </a:ext>
              </a:extLst>
            </p:cNvPr>
            <p:cNvSpPr/>
            <p:nvPr/>
          </p:nvSpPr>
          <p:spPr>
            <a:xfrm>
              <a:off x="0" y="519971"/>
              <a:ext cx="12192000" cy="1508053"/>
            </a:xfrm>
            <a:prstGeom prst="rect">
              <a:avLst/>
            </a:prstGeom>
            <a:solidFill>
              <a:srgbClr val="047D8A">
                <a:alpha val="85098"/>
              </a:srgbClr>
            </a:solidFill>
            <a:ln>
              <a:noFill/>
            </a:ln>
            <a:effectLst>
              <a:outerShdw blurRad="203200" dist="152400" dir="5400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8D7A9D0B-9BB6-482C-8701-85567258E811}"/>
                </a:ext>
              </a:extLst>
            </p:cNvPr>
            <p:cNvSpPr txBox="1"/>
            <p:nvPr/>
          </p:nvSpPr>
          <p:spPr>
            <a:xfrm>
              <a:off x="1004456" y="903385"/>
              <a:ext cx="4585854" cy="707886"/>
            </a:xfrm>
            <a:prstGeom prst="rect">
              <a:avLst/>
            </a:prstGeom>
            <a:noFill/>
          </p:spPr>
          <p:txBody>
            <a:bodyPr wrap="square" rtlCol="0">
              <a:spAutoFit/>
            </a:bodyPr>
            <a:lstStyle/>
            <a:p>
              <a:pPr algn="dist"/>
              <a:r>
                <a:rPr lang="zh-TW" altLang="en-US" sz="4000" b="1" dirty="0">
                  <a:solidFill>
                    <a:schemeClr val="bg1"/>
                  </a:solidFill>
                  <a:latin typeface="+mj-lt"/>
                  <a:ea typeface="微軟正黑體" panose="020B0604030504040204" pitchFamily="34" charset="-120"/>
                </a:rPr>
                <a:t>目錄</a:t>
              </a:r>
              <a:r>
                <a:rPr lang="en-US" altLang="zh-CN" sz="4000" b="1" dirty="0">
                  <a:solidFill>
                    <a:schemeClr val="bg1"/>
                  </a:solidFill>
                  <a:latin typeface="+mj-lt"/>
                  <a:ea typeface="微軟正黑體" panose="020B0604030504040204" pitchFamily="34" charset="-120"/>
                </a:rPr>
                <a:t>/content</a:t>
              </a:r>
              <a:endParaRPr lang="zh-CN" altLang="en-US" sz="4000" b="1" dirty="0">
                <a:solidFill>
                  <a:schemeClr val="bg1"/>
                </a:solidFill>
                <a:latin typeface="+mj-lt"/>
                <a:ea typeface="微軟正黑體" panose="020B0604030504040204" pitchFamily="34" charset="-120"/>
              </a:endParaRPr>
            </a:p>
          </p:txBody>
        </p:sp>
      </p:grpSp>
      <p:grpSp>
        <p:nvGrpSpPr>
          <p:cNvPr id="3" name="群組 2">
            <a:extLst>
              <a:ext uri="{FF2B5EF4-FFF2-40B4-BE49-F238E27FC236}">
                <a16:creationId xmlns:a16="http://schemas.microsoft.com/office/drawing/2014/main" id="{E9F2C3BE-0585-1E6C-9794-0404D5D0A18F}"/>
              </a:ext>
            </a:extLst>
          </p:cNvPr>
          <p:cNvGrpSpPr/>
          <p:nvPr/>
        </p:nvGrpSpPr>
        <p:grpSpPr>
          <a:xfrm>
            <a:off x="1004456" y="2618743"/>
            <a:ext cx="5749635" cy="3335872"/>
            <a:chOff x="1188926" y="2669734"/>
            <a:chExt cx="5749635" cy="3335872"/>
          </a:xfrm>
        </p:grpSpPr>
        <p:grpSp>
          <p:nvGrpSpPr>
            <p:cNvPr id="9" name="组合 8">
              <a:extLst>
                <a:ext uri="{FF2B5EF4-FFF2-40B4-BE49-F238E27FC236}">
                  <a16:creationId xmlns:a16="http://schemas.microsoft.com/office/drawing/2014/main" id="{D5360050-204D-4B6C-96C4-D16F5C59091F}"/>
                </a:ext>
              </a:extLst>
            </p:cNvPr>
            <p:cNvGrpSpPr/>
            <p:nvPr/>
          </p:nvGrpSpPr>
          <p:grpSpPr>
            <a:xfrm>
              <a:off x="1208660" y="2669734"/>
              <a:ext cx="5307784" cy="707886"/>
              <a:chOff x="963883" y="3231345"/>
              <a:chExt cx="5307784" cy="707886"/>
            </a:xfrm>
          </p:grpSpPr>
          <p:sp>
            <p:nvSpPr>
              <p:cNvPr id="7" name="箭头: V 形 6">
                <a:extLst>
                  <a:ext uri="{FF2B5EF4-FFF2-40B4-BE49-F238E27FC236}">
                    <a16:creationId xmlns:a16="http://schemas.microsoft.com/office/drawing/2014/main" id="{FFEE7D1F-A3C7-4BCD-944A-BA030F019973}"/>
                  </a:ext>
                </a:extLst>
              </p:cNvPr>
              <p:cNvSpPr/>
              <p:nvPr/>
            </p:nvSpPr>
            <p:spPr>
              <a:xfrm>
                <a:off x="963883" y="3429000"/>
                <a:ext cx="472611"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8" name="文本框 7">
                <a:extLst>
                  <a:ext uri="{FF2B5EF4-FFF2-40B4-BE49-F238E27FC236}">
                    <a16:creationId xmlns:a16="http://schemas.microsoft.com/office/drawing/2014/main" id="{D1457E5C-8ED8-4519-A3DC-1D36B0FE56EA}"/>
                  </a:ext>
                </a:extLst>
              </p:cNvPr>
              <p:cNvSpPr txBox="1"/>
              <p:nvPr/>
            </p:nvSpPr>
            <p:spPr>
              <a:xfrm>
                <a:off x="1693822" y="3231345"/>
                <a:ext cx="4577845" cy="707886"/>
              </a:xfrm>
              <a:prstGeom prst="rect">
                <a:avLst/>
              </a:prstGeom>
              <a:noFill/>
            </p:spPr>
            <p:txBody>
              <a:bodyPr wrap="square" rtlCol="0">
                <a:spAutoFit/>
              </a:bodyPr>
              <a:lstStyle/>
              <a:p>
                <a:r>
                  <a:rPr lang="en-US" altLang="zh-CN" sz="4000" b="1" dirty="0">
                    <a:solidFill>
                      <a:srgbClr val="1B828D"/>
                    </a:solidFill>
                    <a:latin typeface="+mj-lt"/>
                    <a:ea typeface="字魂58号-创中黑" panose="00000500000000000000" pitchFamily="2" charset="-122"/>
                  </a:rPr>
                  <a:t>01 </a:t>
                </a:r>
                <a:r>
                  <a:rPr lang="en-US" altLang="zh-TW" sz="4000" b="1" dirty="0">
                    <a:solidFill>
                      <a:srgbClr val="1B828D"/>
                    </a:solidFill>
                    <a:latin typeface="+mj-lt"/>
                    <a:ea typeface="字魂58号-创中黑" panose="00000500000000000000" pitchFamily="2" charset="-122"/>
                  </a:rPr>
                  <a:t>Introduction</a:t>
                </a:r>
                <a:endParaRPr lang="zh-CN" altLang="en-US" sz="4000" b="1" dirty="0">
                  <a:solidFill>
                    <a:srgbClr val="1B828D"/>
                  </a:solidFill>
                  <a:latin typeface="+mj-lt"/>
                  <a:ea typeface="字魂58号-创中黑" panose="00000500000000000000" pitchFamily="2" charset="-122"/>
                </a:endParaRPr>
              </a:p>
            </p:txBody>
          </p:sp>
        </p:grpSp>
        <p:grpSp>
          <p:nvGrpSpPr>
            <p:cNvPr id="10" name="组合 9">
              <a:extLst>
                <a:ext uri="{FF2B5EF4-FFF2-40B4-BE49-F238E27FC236}">
                  <a16:creationId xmlns:a16="http://schemas.microsoft.com/office/drawing/2014/main" id="{FF18BBA5-77BB-49E0-88A0-16413EAF563F}"/>
                </a:ext>
              </a:extLst>
            </p:cNvPr>
            <p:cNvGrpSpPr/>
            <p:nvPr/>
          </p:nvGrpSpPr>
          <p:grpSpPr>
            <a:xfrm>
              <a:off x="1210838" y="3545197"/>
              <a:ext cx="5727723" cy="707886"/>
              <a:chOff x="963883" y="3231345"/>
              <a:chExt cx="5727723" cy="707886"/>
            </a:xfrm>
          </p:grpSpPr>
          <p:sp>
            <p:nvSpPr>
              <p:cNvPr id="11" name="箭头: V 形 10">
                <a:extLst>
                  <a:ext uri="{FF2B5EF4-FFF2-40B4-BE49-F238E27FC236}">
                    <a16:creationId xmlns:a16="http://schemas.microsoft.com/office/drawing/2014/main" id="{16511BD4-255B-4F51-9CE6-3F2A5745C678}"/>
                  </a:ext>
                </a:extLst>
              </p:cNvPr>
              <p:cNvSpPr/>
              <p:nvPr/>
            </p:nvSpPr>
            <p:spPr>
              <a:xfrm>
                <a:off x="963883" y="3429000"/>
                <a:ext cx="472611"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a:extLst>
                  <a:ext uri="{FF2B5EF4-FFF2-40B4-BE49-F238E27FC236}">
                    <a16:creationId xmlns:a16="http://schemas.microsoft.com/office/drawing/2014/main" id="{3EF77C66-BF49-4689-8675-D3B8F322F225}"/>
                  </a:ext>
                </a:extLst>
              </p:cNvPr>
              <p:cNvSpPr txBox="1"/>
              <p:nvPr/>
            </p:nvSpPr>
            <p:spPr>
              <a:xfrm>
                <a:off x="1693822" y="3231345"/>
                <a:ext cx="4997784" cy="707886"/>
              </a:xfrm>
              <a:prstGeom prst="rect">
                <a:avLst/>
              </a:prstGeom>
              <a:noFill/>
            </p:spPr>
            <p:txBody>
              <a:bodyPr wrap="square" rtlCol="0">
                <a:spAutoFit/>
              </a:bodyPr>
              <a:lstStyle/>
              <a:p>
                <a:r>
                  <a:rPr lang="en-US" altLang="zh-CN" sz="4000" b="1" dirty="0">
                    <a:solidFill>
                      <a:srgbClr val="1B828D"/>
                    </a:solidFill>
                    <a:latin typeface="+mj-lt"/>
                    <a:ea typeface="字魂58号-创中黑" panose="00000500000000000000" pitchFamily="2" charset="-122"/>
                  </a:rPr>
                  <a:t>02 </a:t>
                </a:r>
                <a:r>
                  <a:rPr lang="zh-TW" altLang="en-US" sz="3200" b="1" dirty="0">
                    <a:solidFill>
                      <a:srgbClr val="1B828D"/>
                    </a:solidFill>
                    <a:latin typeface="+mj-lt"/>
                    <a:ea typeface="字魂58号-创中黑" panose="00000500000000000000" pitchFamily="2" charset="-122"/>
                  </a:rPr>
                  <a:t>第一部分</a:t>
                </a:r>
                <a:endParaRPr lang="zh-CN" altLang="en-US" sz="4000" b="1" dirty="0">
                  <a:solidFill>
                    <a:srgbClr val="1B828D"/>
                  </a:solidFill>
                  <a:latin typeface="+mj-lt"/>
                  <a:ea typeface="字魂58号-创中黑" panose="00000500000000000000" pitchFamily="2" charset="-122"/>
                </a:endParaRPr>
              </a:p>
            </p:txBody>
          </p:sp>
        </p:grpSp>
        <p:grpSp>
          <p:nvGrpSpPr>
            <p:cNvPr id="13" name="组合 12">
              <a:extLst>
                <a:ext uri="{FF2B5EF4-FFF2-40B4-BE49-F238E27FC236}">
                  <a16:creationId xmlns:a16="http://schemas.microsoft.com/office/drawing/2014/main" id="{D26F4E90-1699-4D4F-BDD2-85CD9041C4B5}"/>
                </a:ext>
              </a:extLst>
            </p:cNvPr>
            <p:cNvGrpSpPr/>
            <p:nvPr/>
          </p:nvGrpSpPr>
          <p:grpSpPr>
            <a:xfrm>
              <a:off x="1188926" y="4387681"/>
              <a:ext cx="5531426" cy="707886"/>
              <a:chOff x="963883" y="3231345"/>
              <a:chExt cx="5531426" cy="707886"/>
            </a:xfrm>
          </p:grpSpPr>
          <p:sp>
            <p:nvSpPr>
              <p:cNvPr id="14" name="箭头: V 形 13">
                <a:extLst>
                  <a:ext uri="{FF2B5EF4-FFF2-40B4-BE49-F238E27FC236}">
                    <a16:creationId xmlns:a16="http://schemas.microsoft.com/office/drawing/2014/main" id="{AB217EE0-FAFE-4284-925A-F468F7A5DC1F}"/>
                  </a:ext>
                </a:extLst>
              </p:cNvPr>
              <p:cNvSpPr/>
              <p:nvPr/>
            </p:nvSpPr>
            <p:spPr>
              <a:xfrm>
                <a:off x="963883" y="3429000"/>
                <a:ext cx="472611"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a:extLst>
                  <a:ext uri="{FF2B5EF4-FFF2-40B4-BE49-F238E27FC236}">
                    <a16:creationId xmlns:a16="http://schemas.microsoft.com/office/drawing/2014/main" id="{53FCEDB3-0857-46A0-A99E-5524F2ABFF12}"/>
                  </a:ext>
                </a:extLst>
              </p:cNvPr>
              <p:cNvSpPr txBox="1"/>
              <p:nvPr/>
            </p:nvSpPr>
            <p:spPr>
              <a:xfrm>
                <a:off x="1693822" y="3231345"/>
                <a:ext cx="4801487" cy="707886"/>
              </a:xfrm>
              <a:prstGeom prst="rect">
                <a:avLst/>
              </a:prstGeom>
              <a:noFill/>
            </p:spPr>
            <p:txBody>
              <a:bodyPr wrap="square" rtlCol="0">
                <a:spAutoFit/>
              </a:bodyPr>
              <a:lstStyle/>
              <a:p>
                <a:r>
                  <a:rPr lang="en-US" altLang="zh-CN" sz="4000" b="1" dirty="0">
                    <a:solidFill>
                      <a:srgbClr val="1B828D"/>
                    </a:solidFill>
                    <a:latin typeface="+mj-lt"/>
                    <a:ea typeface="字魂58号-创中黑" panose="00000500000000000000" pitchFamily="2" charset="-122"/>
                  </a:rPr>
                  <a:t>03 </a:t>
                </a:r>
                <a:r>
                  <a:rPr lang="zh-TW" altLang="en-US" sz="3200" b="1" dirty="0">
                    <a:solidFill>
                      <a:srgbClr val="1B828D"/>
                    </a:solidFill>
                    <a:latin typeface="+mj-lt"/>
                    <a:ea typeface="字魂58号-创中黑" panose="00000500000000000000" pitchFamily="2" charset="-122"/>
                  </a:rPr>
                  <a:t>第二部分</a:t>
                </a:r>
                <a:endParaRPr lang="zh-CN" altLang="en-US" sz="4000" b="1" dirty="0">
                  <a:solidFill>
                    <a:srgbClr val="1B828D"/>
                  </a:solidFill>
                  <a:latin typeface="+mj-lt"/>
                  <a:ea typeface="字魂58号-创中黑" panose="00000500000000000000" pitchFamily="2" charset="-122"/>
                </a:endParaRPr>
              </a:p>
            </p:txBody>
          </p:sp>
        </p:grpSp>
        <p:grpSp>
          <p:nvGrpSpPr>
            <p:cNvPr id="16" name="组合 15">
              <a:extLst>
                <a:ext uri="{FF2B5EF4-FFF2-40B4-BE49-F238E27FC236}">
                  <a16:creationId xmlns:a16="http://schemas.microsoft.com/office/drawing/2014/main" id="{E52ADACC-D7DB-4CD2-929A-3874C49B001E}"/>
                </a:ext>
              </a:extLst>
            </p:cNvPr>
            <p:cNvGrpSpPr/>
            <p:nvPr/>
          </p:nvGrpSpPr>
          <p:grpSpPr>
            <a:xfrm>
              <a:off x="1208660" y="5297720"/>
              <a:ext cx="5071810" cy="707886"/>
              <a:chOff x="963883" y="3231345"/>
              <a:chExt cx="5071810" cy="707886"/>
            </a:xfrm>
          </p:grpSpPr>
          <p:sp>
            <p:nvSpPr>
              <p:cNvPr id="17" name="箭头: V 形 16">
                <a:extLst>
                  <a:ext uri="{FF2B5EF4-FFF2-40B4-BE49-F238E27FC236}">
                    <a16:creationId xmlns:a16="http://schemas.microsoft.com/office/drawing/2014/main" id="{AAB28268-DAAD-4DA9-91B2-21EE7EE7246F}"/>
                  </a:ext>
                </a:extLst>
              </p:cNvPr>
              <p:cNvSpPr/>
              <p:nvPr/>
            </p:nvSpPr>
            <p:spPr>
              <a:xfrm>
                <a:off x="963883" y="3429000"/>
                <a:ext cx="472611"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文本框 17">
                <a:extLst>
                  <a:ext uri="{FF2B5EF4-FFF2-40B4-BE49-F238E27FC236}">
                    <a16:creationId xmlns:a16="http://schemas.microsoft.com/office/drawing/2014/main" id="{1DB1D3AA-FB78-497C-9624-F4984DE7EB89}"/>
                  </a:ext>
                </a:extLst>
              </p:cNvPr>
              <p:cNvSpPr txBox="1"/>
              <p:nvPr/>
            </p:nvSpPr>
            <p:spPr>
              <a:xfrm>
                <a:off x="1693822" y="3231345"/>
                <a:ext cx="4341871" cy="707886"/>
              </a:xfrm>
              <a:prstGeom prst="rect">
                <a:avLst/>
              </a:prstGeom>
              <a:noFill/>
            </p:spPr>
            <p:txBody>
              <a:bodyPr wrap="square" rtlCol="0">
                <a:spAutoFit/>
              </a:bodyPr>
              <a:lstStyle/>
              <a:p>
                <a:r>
                  <a:rPr lang="en-US" altLang="zh-CN" sz="4000" b="1" dirty="0">
                    <a:solidFill>
                      <a:srgbClr val="1B828D"/>
                    </a:solidFill>
                    <a:latin typeface="+mj-lt"/>
                    <a:ea typeface="字魂58号-创中黑" panose="00000500000000000000" pitchFamily="2" charset="-122"/>
                  </a:rPr>
                  <a:t>04 Discussion</a:t>
                </a:r>
                <a:endParaRPr lang="zh-CN" altLang="en-US" sz="4000" b="1" dirty="0">
                  <a:solidFill>
                    <a:srgbClr val="1B828D"/>
                  </a:solidFill>
                  <a:latin typeface="+mj-lt"/>
                  <a:ea typeface="字魂58号-创中黑" panose="00000500000000000000" pitchFamily="2" charset="-122"/>
                </a:endParaRPr>
              </a:p>
            </p:txBody>
          </p:sp>
        </p:grpSp>
      </p:grpSp>
    </p:spTree>
    <p:extLst>
      <p:ext uri="{BB962C8B-B14F-4D97-AF65-F5344CB8AC3E}">
        <p14:creationId xmlns:p14="http://schemas.microsoft.com/office/powerpoint/2010/main" val="57119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279535"/>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273344"/>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683891"/>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160670"/>
            <a:ext cx="3416320" cy="523220"/>
          </a:xfrm>
          <a:prstGeom prst="rect">
            <a:avLst/>
          </a:prstGeom>
          <a:noFill/>
        </p:spPr>
        <p:txBody>
          <a:bodyPr wrap="none" rtlCol="0">
            <a:spAutoFit/>
          </a:bodyPr>
          <a:lstStyle/>
          <a:p>
            <a:r>
              <a:rPr lang="zh-TW" altLang="en-US" sz="2800" dirty="0">
                <a:latin typeface="+mj-ea"/>
                <a:ea typeface="+mj-ea"/>
              </a:rPr>
              <a:t>第二部分－實驗設計</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273344"/>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2BD7F52A-CF44-7C73-CAC0-5076091B39D8}"/>
              </a:ext>
            </a:extLst>
          </p:cNvPr>
          <p:cNvSpPr txBox="1"/>
          <p:nvPr/>
        </p:nvSpPr>
        <p:spPr>
          <a:xfrm>
            <a:off x="338912" y="745446"/>
            <a:ext cx="11514176" cy="3446585"/>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400" b="1" dirty="0"/>
              <a:t>根據三個衡量標準對每個</a:t>
            </a:r>
            <a:r>
              <a:rPr lang="en-US" altLang="zh-TW" sz="2400" b="1" dirty="0"/>
              <a:t>HMI</a:t>
            </a:r>
            <a:r>
              <a:rPr lang="zh-TW" altLang="en-US" sz="2400" b="1" dirty="0"/>
              <a:t>進行評估：明確性、直觀的可理解性和交互舒適度</a:t>
            </a:r>
            <a:endParaRPr lang="en-US" altLang="zh-TW" sz="2400" b="1" dirty="0"/>
          </a:p>
          <a:p>
            <a:pPr marL="342900" indent="-342900" algn="just">
              <a:lnSpc>
                <a:spcPct val="125000"/>
              </a:lnSpc>
              <a:spcBef>
                <a:spcPts val="300"/>
              </a:spcBef>
              <a:spcAft>
                <a:spcPts val="300"/>
              </a:spcAft>
              <a:buFont typeface="Arial" panose="020B0604020202020204" pitchFamily="34" charset="0"/>
              <a:buChar char="•"/>
            </a:pPr>
            <a:r>
              <a:rPr lang="zh-TW" altLang="en-US" sz="2200" dirty="0"/>
              <a:t>明確性：受測者認為對</a:t>
            </a:r>
            <a:r>
              <a:rPr lang="en-US" altLang="zh-TW" sz="2200" dirty="0"/>
              <a:t>HMI</a:t>
            </a:r>
            <a:r>
              <a:rPr lang="zh-TW" altLang="en-US" sz="2200" dirty="0"/>
              <a:t>消息捕獲的程度，評分範圍從</a:t>
            </a:r>
            <a:r>
              <a:rPr lang="en-US" altLang="zh-TW" sz="2200" dirty="0"/>
              <a:t>0</a:t>
            </a:r>
            <a:r>
              <a:rPr lang="en-US" altLang="zh-TW" dirty="0"/>
              <a:t>(</a:t>
            </a:r>
            <a:r>
              <a:rPr lang="zh-TW" altLang="en-US" dirty="0"/>
              <a:t>完全沒有</a:t>
            </a:r>
            <a:r>
              <a:rPr lang="en-US" altLang="zh-TW" dirty="0"/>
              <a:t>)</a:t>
            </a:r>
            <a:r>
              <a:rPr lang="zh-TW" altLang="en-US" sz="2200" dirty="0"/>
              <a:t>到</a:t>
            </a:r>
            <a:r>
              <a:rPr lang="en-US" altLang="zh-TW" sz="2200" dirty="0"/>
              <a:t>100</a:t>
            </a:r>
            <a:r>
              <a:rPr lang="en-US" altLang="zh-TW" dirty="0"/>
              <a:t>(</a:t>
            </a:r>
            <a:r>
              <a:rPr lang="zh-TW" altLang="en-US" dirty="0"/>
              <a:t>完全可以</a:t>
            </a:r>
            <a:r>
              <a:rPr lang="en-US" altLang="zh-TW" dirty="0"/>
              <a:t>)</a:t>
            </a:r>
          </a:p>
          <a:p>
            <a:pPr marL="342900" indent="-342900" algn="just">
              <a:lnSpc>
                <a:spcPct val="125000"/>
              </a:lnSpc>
              <a:spcBef>
                <a:spcPts val="300"/>
              </a:spcBef>
              <a:spcAft>
                <a:spcPts val="300"/>
              </a:spcAft>
              <a:buFont typeface="Arial" panose="020B0604020202020204" pitchFamily="34" charset="0"/>
              <a:buChar char="•"/>
            </a:pPr>
            <a:r>
              <a:rPr lang="zh-TW" altLang="en-US" sz="2200" dirty="0"/>
              <a:t>直觀的可理解性：受測者使用自己的話解釋介面，由兩位研究人員進行評估</a:t>
            </a:r>
            <a:endParaRPr lang="en-US" altLang="zh-TW" sz="2200" dirty="0"/>
          </a:p>
          <a:p>
            <a:pPr marL="342900" indent="-342900" algn="just">
              <a:lnSpc>
                <a:spcPct val="125000"/>
              </a:lnSpc>
              <a:spcBef>
                <a:spcPts val="300"/>
              </a:spcBef>
              <a:spcAft>
                <a:spcPts val="300"/>
              </a:spcAft>
              <a:buFont typeface="Arial" panose="020B0604020202020204" pitchFamily="34" charset="0"/>
              <a:buChar char="•"/>
            </a:pPr>
            <a:r>
              <a:rPr lang="zh-TW" altLang="en-US" sz="2200" dirty="0"/>
              <a:t>交互舒適度：受測者認為與自動駕駛汽車交互的心理評估，評分範圍從</a:t>
            </a:r>
            <a:r>
              <a:rPr lang="en-US" altLang="zh-TW" sz="2200" dirty="0"/>
              <a:t>0(</a:t>
            </a:r>
            <a:r>
              <a:rPr lang="zh-TW" altLang="en-US" sz="2200" dirty="0"/>
              <a:t>非常不舒適</a:t>
            </a:r>
            <a:r>
              <a:rPr lang="en-US" altLang="zh-TW" sz="2200" dirty="0"/>
              <a:t>)</a:t>
            </a:r>
            <a:r>
              <a:rPr lang="zh-TW" altLang="en-US" sz="2200" dirty="0"/>
              <a:t>到</a:t>
            </a:r>
            <a:r>
              <a:rPr lang="en-US" altLang="zh-TW" sz="2200" dirty="0"/>
              <a:t>100(</a:t>
            </a:r>
            <a:r>
              <a:rPr lang="zh-TW" altLang="en-US" sz="2200" dirty="0"/>
              <a:t>非常舒適</a:t>
            </a:r>
            <a:r>
              <a:rPr lang="en-US" altLang="zh-TW" sz="2200" dirty="0"/>
              <a:t>)</a:t>
            </a:r>
          </a:p>
          <a:p>
            <a:pPr marL="342900" indent="-342900" algn="just">
              <a:lnSpc>
                <a:spcPct val="125000"/>
              </a:lnSpc>
              <a:spcBef>
                <a:spcPts val="300"/>
              </a:spcBef>
              <a:spcAft>
                <a:spcPts val="300"/>
              </a:spcAft>
              <a:buFont typeface="Arial" panose="020B0604020202020204" pitchFamily="34" charset="0"/>
              <a:buChar char="•"/>
            </a:pPr>
            <a:endParaRPr lang="en-US" altLang="zh-TW" sz="2200" dirty="0"/>
          </a:p>
          <a:p>
            <a:pPr marL="342900" indent="-342900" algn="just">
              <a:lnSpc>
                <a:spcPct val="125000"/>
              </a:lnSpc>
              <a:spcBef>
                <a:spcPts val="300"/>
              </a:spcBef>
              <a:spcAft>
                <a:spcPts val="300"/>
              </a:spcAft>
              <a:buFont typeface="Arial" panose="020B0604020202020204" pitchFamily="34" charset="0"/>
              <a:buChar char="•"/>
            </a:pPr>
            <a:endParaRPr lang="en-US" altLang="zh-TW" sz="2200" dirty="0"/>
          </a:p>
        </p:txBody>
      </p:sp>
      <p:grpSp>
        <p:nvGrpSpPr>
          <p:cNvPr id="14" name="群組 13">
            <a:extLst>
              <a:ext uri="{FF2B5EF4-FFF2-40B4-BE49-F238E27FC236}">
                <a16:creationId xmlns:a16="http://schemas.microsoft.com/office/drawing/2014/main" id="{83FC4F11-15C7-9F63-28D8-D280916F60A5}"/>
              </a:ext>
            </a:extLst>
          </p:cNvPr>
          <p:cNvGrpSpPr/>
          <p:nvPr/>
        </p:nvGrpSpPr>
        <p:grpSpPr>
          <a:xfrm>
            <a:off x="338912" y="3298742"/>
            <a:ext cx="11423781" cy="529411"/>
            <a:chOff x="164840" y="3536614"/>
            <a:chExt cx="11423781" cy="529411"/>
          </a:xfrm>
        </p:grpSpPr>
        <p:sp>
          <p:nvSpPr>
            <p:cNvPr id="3" name="箭头: V 形 3">
              <a:extLst>
                <a:ext uri="{FF2B5EF4-FFF2-40B4-BE49-F238E27FC236}">
                  <a16:creationId xmlns:a16="http://schemas.microsoft.com/office/drawing/2014/main" id="{76AB4171-0C04-856C-261C-E2B824384AED}"/>
                </a:ext>
              </a:extLst>
            </p:cNvPr>
            <p:cNvSpPr/>
            <p:nvPr/>
          </p:nvSpPr>
          <p:spPr>
            <a:xfrm>
              <a:off x="454089" y="365547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V 形 4">
              <a:extLst>
                <a:ext uri="{FF2B5EF4-FFF2-40B4-BE49-F238E27FC236}">
                  <a16:creationId xmlns:a16="http://schemas.microsoft.com/office/drawing/2014/main" id="{A74AABCF-300A-1CF0-251E-BBF975D11972}"/>
                </a:ext>
              </a:extLst>
            </p:cNvPr>
            <p:cNvSpPr/>
            <p:nvPr/>
          </p:nvSpPr>
          <p:spPr>
            <a:xfrm>
              <a:off x="709127" y="3649287"/>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0" name="直接连接符 6">
              <a:extLst>
                <a:ext uri="{FF2B5EF4-FFF2-40B4-BE49-F238E27FC236}">
                  <a16:creationId xmlns:a16="http://schemas.microsoft.com/office/drawing/2014/main" id="{D17CD3CF-F961-19AB-DC1E-F0131DF0EC17}"/>
                </a:ext>
              </a:extLst>
            </p:cNvPr>
            <p:cNvCxnSpPr/>
            <p:nvPr/>
          </p:nvCxnSpPr>
          <p:spPr>
            <a:xfrm>
              <a:off x="1212980" y="4059834"/>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11" name="文本框 7">
              <a:extLst>
                <a:ext uri="{FF2B5EF4-FFF2-40B4-BE49-F238E27FC236}">
                  <a16:creationId xmlns:a16="http://schemas.microsoft.com/office/drawing/2014/main" id="{E8787F5E-0185-CE42-5F97-F0C75D37E8D0}"/>
                </a:ext>
              </a:extLst>
            </p:cNvPr>
            <p:cNvSpPr txBox="1"/>
            <p:nvPr/>
          </p:nvSpPr>
          <p:spPr>
            <a:xfrm>
              <a:off x="1212980" y="3536614"/>
              <a:ext cx="2698175" cy="523220"/>
            </a:xfrm>
            <a:prstGeom prst="rect">
              <a:avLst/>
            </a:prstGeom>
            <a:noFill/>
          </p:spPr>
          <p:txBody>
            <a:bodyPr wrap="none" rtlCol="0">
              <a:spAutoFit/>
            </a:bodyPr>
            <a:lstStyle/>
            <a:p>
              <a:r>
                <a:rPr lang="zh-TW" altLang="en-US" sz="2800" dirty="0">
                  <a:latin typeface="+mj-ea"/>
                  <a:ea typeface="+mj-ea"/>
                </a:rPr>
                <a:t>第二部分－流程</a:t>
              </a:r>
              <a:endParaRPr lang="zh-CN" altLang="en-US" sz="2800" dirty="0">
                <a:latin typeface="+mj-ea"/>
                <a:ea typeface="+mj-ea"/>
              </a:endParaRPr>
            </a:p>
          </p:txBody>
        </p:sp>
        <p:sp>
          <p:nvSpPr>
            <p:cNvPr id="12" name="箭头: V 形 8">
              <a:extLst>
                <a:ext uri="{FF2B5EF4-FFF2-40B4-BE49-F238E27FC236}">
                  <a16:creationId xmlns:a16="http://schemas.microsoft.com/office/drawing/2014/main" id="{EFB3C1F8-4252-AE3A-954F-0099FCEC44FB}"/>
                </a:ext>
              </a:extLst>
            </p:cNvPr>
            <p:cNvSpPr/>
            <p:nvPr/>
          </p:nvSpPr>
          <p:spPr>
            <a:xfrm>
              <a:off x="164840" y="3649287"/>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3" name="文本框 7">
            <a:extLst>
              <a:ext uri="{FF2B5EF4-FFF2-40B4-BE49-F238E27FC236}">
                <a16:creationId xmlns:a16="http://schemas.microsoft.com/office/drawing/2014/main" id="{31C545BA-56B5-F3FB-53F4-14BA0914351B}"/>
              </a:ext>
            </a:extLst>
          </p:cNvPr>
          <p:cNvSpPr txBox="1"/>
          <p:nvPr/>
        </p:nvSpPr>
        <p:spPr>
          <a:xfrm>
            <a:off x="363695" y="3875196"/>
            <a:ext cx="11159612" cy="2982804"/>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200" dirty="0"/>
              <a:t>受測者簽署實驗同意書，別介紹實驗流程</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受測者被要求觀看影片</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受測者觀看</a:t>
            </a:r>
            <a:r>
              <a:rPr lang="en-US" altLang="zh-TW" sz="2200" dirty="0"/>
              <a:t>20</a:t>
            </a:r>
            <a:r>
              <a:rPr lang="zh-TW" altLang="en-US" sz="2200" dirty="0"/>
              <a:t>個</a:t>
            </a:r>
            <a:r>
              <a:rPr lang="en-US" altLang="zh-TW" sz="2200" dirty="0"/>
              <a:t>HMI</a:t>
            </a:r>
            <a:r>
              <a:rPr lang="zh-TW" altLang="en-US" sz="2200" dirty="0"/>
              <a:t>影片</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影片以隨機順序呈現</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每觀看完一個影片，受測者需以文字解釋介面</a:t>
            </a:r>
            <a:endParaRPr lang="en-US" altLang="zh-TW" sz="2200" dirty="0"/>
          </a:p>
          <a:p>
            <a:pPr marL="342900" indent="-342900" algn="just">
              <a:lnSpc>
                <a:spcPct val="125000"/>
              </a:lnSpc>
              <a:spcBef>
                <a:spcPts val="300"/>
              </a:spcBef>
              <a:spcAft>
                <a:spcPts val="300"/>
              </a:spcAft>
              <a:buFont typeface="Wingdings" panose="05000000000000000000" pitchFamily="2" charset="2"/>
              <a:buChar char="Ø"/>
            </a:pPr>
            <a:r>
              <a:rPr lang="zh-TW" altLang="en-US" sz="2200" dirty="0"/>
              <a:t>解釋完介面後，評估明確性及交互舒適度</a:t>
            </a:r>
            <a:endParaRPr lang="en-US" altLang="zh-TW" sz="2200" dirty="0"/>
          </a:p>
        </p:txBody>
      </p:sp>
    </p:spTree>
    <p:extLst>
      <p:ext uri="{BB962C8B-B14F-4D97-AF65-F5344CB8AC3E}">
        <p14:creationId xmlns:p14="http://schemas.microsoft.com/office/powerpoint/2010/main" val="12141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698175" cy="523220"/>
          </a:xfrm>
          <a:prstGeom prst="rect">
            <a:avLst/>
          </a:prstGeom>
          <a:noFill/>
        </p:spPr>
        <p:txBody>
          <a:bodyPr wrap="none" rtlCol="0">
            <a:spAutoFit/>
          </a:bodyPr>
          <a:lstStyle/>
          <a:p>
            <a:r>
              <a:rPr lang="zh-TW" altLang="en-US" sz="2800" dirty="0">
                <a:latin typeface="+mj-ea"/>
                <a:ea typeface="+mj-ea"/>
              </a:rPr>
              <a:t>第二部分－結果</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2BD7F52A-CF44-7C73-CAC0-5076091B39D8}"/>
              </a:ext>
            </a:extLst>
          </p:cNvPr>
          <p:cNvSpPr txBox="1"/>
          <p:nvPr/>
        </p:nvSpPr>
        <p:spPr>
          <a:xfrm>
            <a:off x="578298" y="1153742"/>
            <a:ext cx="11159612" cy="2867388"/>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400" b="1" dirty="0"/>
              <a:t>直觀的可理解性：</a:t>
            </a:r>
            <a:endParaRPr lang="en-US" altLang="zh-TW" sz="2400" b="1" dirty="0"/>
          </a:p>
          <a:p>
            <a:pPr marL="800100" lvl="1" indent="-342900" algn="just">
              <a:lnSpc>
                <a:spcPct val="125000"/>
              </a:lnSpc>
              <a:spcBef>
                <a:spcPts val="300"/>
              </a:spcBef>
              <a:spcAft>
                <a:spcPts val="300"/>
              </a:spcAft>
              <a:buFont typeface="Arial" panose="020B0604020202020204" pitchFamily="34" charset="0"/>
              <a:buChar char="•"/>
            </a:pPr>
            <a:r>
              <a:rPr lang="en-US" altLang="zh-TW" sz="2200" dirty="0"/>
              <a:t>LED</a:t>
            </a:r>
            <a:r>
              <a:rPr lang="zh-TW" altLang="en-US" sz="2200" dirty="0"/>
              <a:t>燈條呈現的訊息最不直觀，有</a:t>
            </a:r>
            <a:r>
              <a:rPr lang="en-US" altLang="zh-TW" sz="2200" dirty="0"/>
              <a:t>76%</a:t>
            </a:r>
            <a:r>
              <a:rPr lang="zh-TW" altLang="en-US" sz="2200" dirty="0"/>
              <a:t>的受測者誤解訊息，無論是</a:t>
            </a:r>
            <a:r>
              <a:rPr lang="en-US" altLang="zh-TW" sz="2200" dirty="0"/>
              <a:t>HMI</a:t>
            </a:r>
            <a:r>
              <a:rPr lang="zh-TW" altLang="en-US" sz="2200" dirty="0"/>
              <a:t>位置、呈現訊息方式及訊息類型，因此</a:t>
            </a:r>
            <a:r>
              <a:rPr lang="en-US" altLang="zh-TW" sz="2200" dirty="0"/>
              <a:t>LED</a:t>
            </a:r>
            <a:r>
              <a:rPr lang="zh-TW" altLang="en-US" sz="2200" dirty="0"/>
              <a:t>燈條被排除在明確性和交互舒適性的分析之外。</a:t>
            </a:r>
            <a:endParaRPr lang="en-US" altLang="zh-TW" sz="2200" dirty="0"/>
          </a:p>
          <a:p>
            <a:pPr marL="800100" lvl="1" indent="-342900" algn="just">
              <a:lnSpc>
                <a:spcPct val="125000"/>
              </a:lnSpc>
              <a:spcBef>
                <a:spcPts val="300"/>
              </a:spcBef>
              <a:spcAft>
                <a:spcPts val="300"/>
              </a:spcAft>
              <a:buFont typeface="Arial" panose="020B0604020202020204" pitchFamily="34" charset="0"/>
              <a:buChar char="•"/>
            </a:pPr>
            <a:r>
              <a:rPr lang="zh-TW" altLang="en-US" sz="2200" dirty="0"/>
              <a:t>當</a:t>
            </a:r>
            <a:r>
              <a:rPr lang="en-US" altLang="zh-TW" sz="2200" dirty="0"/>
              <a:t>HMI</a:t>
            </a:r>
            <a:r>
              <a:rPr lang="zh-TW" altLang="en-US" sz="2200" dirty="0"/>
              <a:t>位於</a:t>
            </a:r>
            <a:r>
              <a:rPr lang="zh-TW" altLang="en-US" sz="2200" b="1" dirty="0"/>
              <a:t>散熱格柵上</a:t>
            </a:r>
            <a:r>
              <a:rPr lang="zh-TW" altLang="en-US" sz="2200" dirty="0"/>
              <a:t>並透過</a:t>
            </a:r>
            <a:r>
              <a:rPr lang="zh-TW" altLang="en-US" sz="2200" b="1" dirty="0"/>
              <a:t>文字</a:t>
            </a:r>
            <a:r>
              <a:rPr lang="zh-TW" altLang="en-US" sz="2200" dirty="0"/>
              <a:t>提供行人</a:t>
            </a:r>
            <a:r>
              <a:rPr lang="zh-TW" altLang="en-US" sz="2200" b="1" dirty="0"/>
              <a:t>建議</a:t>
            </a:r>
            <a:r>
              <a:rPr lang="zh-TW" altLang="en-US" sz="2200" dirty="0"/>
              <a:t>時，理解錯誤是最少的</a:t>
            </a:r>
            <a:r>
              <a:rPr lang="en-US" altLang="zh-TW" sz="2200" dirty="0"/>
              <a:t>(4%)</a:t>
            </a:r>
            <a:r>
              <a:rPr lang="zh-TW" altLang="en-US" sz="2200" dirty="0"/>
              <a:t>。</a:t>
            </a:r>
            <a:endParaRPr lang="en-US" altLang="zh-TW" sz="2200" dirty="0"/>
          </a:p>
          <a:p>
            <a:pPr marL="800100" lvl="1" indent="-342900" algn="just">
              <a:lnSpc>
                <a:spcPct val="125000"/>
              </a:lnSpc>
              <a:spcBef>
                <a:spcPts val="300"/>
              </a:spcBef>
              <a:spcAft>
                <a:spcPts val="300"/>
              </a:spcAft>
              <a:buFont typeface="Arial" panose="020B0604020202020204" pitchFamily="34" charset="0"/>
              <a:buChar char="•"/>
            </a:pPr>
            <a:r>
              <a:rPr lang="zh-TW" altLang="en-US" sz="2200" dirty="0"/>
              <a:t>在</a:t>
            </a:r>
            <a:r>
              <a:rPr lang="en-US" altLang="zh-TW" sz="2200" dirty="0"/>
              <a:t>HMI</a:t>
            </a:r>
            <a:r>
              <a:rPr lang="zh-TW" altLang="en-US" sz="2200" dirty="0"/>
              <a:t>技術方面，投影的理解錯誤是最少的</a:t>
            </a:r>
            <a:r>
              <a:rPr lang="en-US" altLang="zh-TW" sz="2200" dirty="0"/>
              <a:t>(31%)</a:t>
            </a:r>
            <a:r>
              <a:rPr lang="zh-TW" altLang="en-US" sz="2200" dirty="0"/>
              <a:t>，與</a:t>
            </a:r>
            <a:r>
              <a:rPr lang="en-US" altLang="zh-TW" sz="2200" dirty="0"/>
              <a:t>LED</a:t>
            </a:r>
            <a:r>
              <a:rPr lang="zh-TW" altLang="en-US" sz="2200" dirty="0"/>
              <a:t>顯示屏相當，兩者的正確反應都明顯高於</a:t>
            </a:r>
            <a:r>
              <a:rPr lang="en-US" altLang="zh-TW" sz="2200" dirty="0"/>
              <a:t>LED</a:t>
            </a:r>
            <a:r>
              <a:rPr lang="zh-TW" altLang="en-US" sz="2200" dirty="0"/>
              <a:t>燈條</a:t>
            </a:r>
            <a:r>
              <a:rPr lang="en-US" altLang="zh-TW" sz="2200" dirty="0"/>
              <a:t>(78%)</a:t>
            </a:r>
            <a:r>
              <a:rPr lang="zh-TW" altLang="en-US" sz="2200" dirty="0"/>
              <a:t>。</a:t>
            </a:r>
            <a:endParaRPr lang="en-US" altLang="zh-TW" sz="2200" dirty="0"/>
          </a:p>
        </p:txBody>
      </p:sp>
    </p:spTree>
    <p:extLst>
      <p:ext uri="{BB962C8B-B14F-4D97-AF65-F5344CB8AC3E}">
        <p14:creationId xmlns:p14="http://schemas.microsoft.com/office/powerpoint/2010/main" val="2450229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698175" cy="523220"/>
          </a:xfrm>
          <a:prstGeom prst="rect">
            <a:avLst/>
          </a:prstGeom>
          <a:noFill/>
        </p:spPr>
        <p:txBody>
          <a:bodyPr wrap="none" rtlCol="0">
            <a:spAutoFit/>
          </a:bodyPr>
          <a:lstStyle/>
          <a:p>
            <a:r>
              <a:rPr lang="zh-TW" altLang="en-US" sz="2800" dirty="0">
                <a:latin typeface="+mj-ea"/>
                <a:ea typeface="+mj-ea"/>
              </a:rPr>
              <a:t>第二部分－結果</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2BD7F52A-CF44-7C73-CAC0-5076091B39D8}"/>
              </a:ext>
            </a:extLst>
          </p:cNvPr>
          <p:cNvSpPr txBox="1"/>
          <p:nvPr/>
        </p:nvSpPr>
        <p:spPr>
          <a:xfrm>
            <a:off x="578297" y="987487"/>
            <a:ext cx="5971791" cy="5214184"/>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400" b="1" dirty="0"/>
              <a:t>明確性：</a:t>
            </a:r>
            <a:endParaRPr lang="en-US" altLang="zh-TW" sz="2400" b="1" dirty="0"/>
          </a:p>
          <a:p>
            <a:pPr marL="800100" lvl="1" indent="-342900" algn="just">
              <a:lnSpc>
                <a:spcPct val="125000"/>
              </a:lnSpc>
              <a:spcBef>
                <a:spcPts val="300"/>
              </a:spcBef>
              <a:spcAft>
                <a:spcPts val="300"/>
              </a:spcAft>
              <a:buFont typeface="Arial" panose="020B0604020202020204" pitchFamily="34" charset="0"/>
              <a:buChar char="•"/>
            </a:pPr>
            <a:r>
              <a:rPr lang="en-US" altLang="zh-TW" sz="2200" b="1" dirty="0"/>
              <a:t>HMI</a:t>
            </a:r>
            <a:r>
              <a:rPr lang="zh-TW" altLang="en-US" sz="2200" b="1" dirty="0"/>
              <a:t>技術</a:t>
            </a:r>
            <a:r>
              <a:rPr lang="zh-TW" altLang="en-US" sz="2200" dirty="0"/>
              <a:t>對明確性有顯著影響</a:t>
            </a:r>
            <a:r>
              <a:rPr lang="en-US" altLang="zh-TW" sz="2200" dirty="0"/>
              <a:t>(F(1,24) = 6.473, p = .018)</a:t>
            </a:r>
            <a:r>
              <a:rPr lang="zh-TW" altLang="en-US" sz="2200" dirty="0"/>
              <a:t>。</a:t>
            </a:r>
            <a:endParaRPr lang="en-US" altLang="zh-TW" sz="2200" dirty="0"/>
          </a:p>
          <a:p>
            <a:pPr lvl="1" algn="just">
              <a:lnSpc>
                <a:spcPct val="125000"/>
              </a:lnSpc>
              <a:spcBef>
                <a:spcPts val="300"/>
              </a:spcBef>
              <a:spcAft>
                <a:spcPts val="300"/>
              </a:spcAft>
            </a:pPr>
            <a:r>
              <a:rPr lang="zh-TW" altLang="en-US" sz="2200" dirty="0"/>
              <a:t>→受測者認為投影的明確性高於顯示屏</a:t>
            </a:r>
          </a:p>
          <a:p>
            <a:pPr marL="800100" lvl="1" indent="-342900" algn="just">
              <a:lnSpc>
                <a:spcPct val="125000"/>
              </a:lnSpc>
              <a:spcBef>
                <a:spcPts val="300"/>
              </a:spcBef>
              <a:spcAft>
                <a:spcPts val="300"/>
              </a:spcAft>
              <a:buFont typeface="Arial" panose="020B0604020202020204" pitchFamily="34" charset="0"/>
              <a:buChar char="•"/>
            </a:pPr>
            <a:r>
              <a:rPr lang="zh-TW" altLang="en-US" sz="2200" b="1" dirty="0"/>
              <a:t>呈現訊息方式</a:t>
            </a:r>
            <a:r>
              <a:rPr lang="zh-TW" altLang="en-US" sz="2200" dirty="0"/>
              <a:t>對明確性有顯著影響</a:t>
            </a:r>
            <a:r>
              <a:rPr lang="en-US" altLang="zh-TW" sz="2200" dirty="0"/>
              <a:t>(F(1,24) = 34.394, p &lt; .001)</a:t>
            </a:r>
            <a:r>
              <a:rPr lang="zh-TW" altLang="en-US" sz="2200" dirty="0"/>
              <a:t>。</a:t>
            </a:r>
            <a:endParaRPr lang="en-US" altLang="zh-TW" sz="2200" dirty="0"/>
          </a:p>
          <a:p>
            <a:pPr lvl="1" algn="just">
              <a:lnSpc>
                <a:spcPct val="125000"/>
              </a:lnSpc>
              <a:spcBef>
                <a:spcPts val="300"/>
              </a:spcBef>
              <a:spcAft>
                <a:spcPts val="300"/>
              </a:spcAft>
            </a:pPr>
            <a:r>
              <a:rPr lang="zh-TW" altLang="en-US" sz="2200" dirty="0"/>
              <a:t>→受測者認為文字的明確性高於圖案</a:t>
            </a:r>
            <a:endParaRPr lang="en-US" altLang="zh-TW" sz="2200" dirty="0"/>
          </a:p>
          <a:p>
            <a:pPr marL="800100" lvl="1" indent="-342900" algn="just">
              <a:lnSpc>
                <a:spcPct val="125000"/>
              </a:lnSpc>
              <a:spcBef>
                <a:spcPts val="300"/>
              </a:spcBef>
              <a:spcAft>
                <a:spcPts val="300"/>
              </a:spcAft>
              <a:buFont typeface="Arial" panose="020B0604020202020204" pitchFamily="34" charset="0"/>
              <a:buChar char="•"/>
            </a:pPr>
            <a:r>
              <a:rPr lang="zh-TW" altLang="en-US" sz="2200" b="1" dirty="0"/>
              <a:t>訊息類型</a:t>
            </a:r>
            <a:r>
              <a:rPr lang="zh-TW" altLang="en-US" sz="2200" dirty="0"/>
              <a:t>對明確性有顯著影響</a:t>
            </a:r>
            <a:r>
              <a:rPr lang="en-US" altLang="zh-TW" sz="2200" dirty="0"/>
              <a:t>(F(1,24) = 40.742, p &lt; .001)</a:t>
            </a:r>
            <a:r>
              <a:rPr lang="zh-TW" altLang="en-US" sz="2200" dirty="0"/>
              <a:t>。</a:t>
            </a:r>
            <a:endParaRPr lang="en-US" altLang="zh-TW" sz="2200" dirty="0"/>
          </a:p>
          <a:p>
            <a:pPr lvl="1" algn="just">
              <a:lnSpc>
                <a:spcPct val="125000"/>
              </a:lnSpc>
              <a:spcBef>
                <a:spcPts val="300"/>
              </a:spcBef>
              <a:spcAft>
                <a:spcPts val="300"/>
              </a:spcAft>
            </a:pPr>
            <a:r>
              <a:rPr lang="zh-TW" altLang="en-US" sz="2200" dirty="0"/>
              <a:t>→受測者認為給予行人建議的明確性高於車輛狀態</a:t>
            </a:r>
          </a:p>
        </p:txBody>
      </p:sp>
      <p:pic>
        <p:nvPicPr>
          <p:cNvPr id="13" name="圖片 12">
            <a:extLst>
              <a:ext uri="{FF2B5EF4-FFF2-40B4-BE49-F238E27FC236}">
                <a16:creationId xmlns:a16="http://schemas.microsoft.com/office/drawing/2014/main" id="{5BF3115D-3D8D-852B-9A33-16E0A5234DA8}"/>
              </a:ext>
            </a:extLst>
          </p:cNvPr>
          <p:cNvPicPr>
            <a:picLocks noChangeAspect="1"/>
          </p:cNvPicPr>
          <p:nvPr/>
        </p:nvPicPr>
        <p:blipFill>
          <a:blip r:embed="rId3"/>
          <a:stretch>
            <a:fillRect/>
          </a:stretch>
        </p:blipFill>
        <p:spPr>
          <a:xfrm>
            <a:off x="6550089" y="2230969"/>
            <a:ext cx="5631668" cy="3535986"/>
          </a:xfrm>
          <a:prstGeom prst="rect">
            <a:avLst/>
          </a:prstGeom>
        </p:spPr>
      </p:pic>
    </p:spTree>
    <p:extLst>
      <p:ext uri="{BB962C8B-B14F-4D97-AF65-F5344CB8AC3E}">
        <p14:creationId xmlns:p14="http://schemas.microsoft.com/office/powerpoint/2010/main" val="2812687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698175" cy="523220"/>
          </a:xfrm>
          <a:prstGeom prst="rect">
            <a:avLst/>
          </a:prstGeom>
          <a:noFill/>
        </p:spPr>
        <p:txBody>
          <a:bodyPr wrap="none" rtlCol="0">
            <a:spAutoFit/>
          </a:bodyPr>
          <a:lstStyle/>
          <a:p>
            <a:r>
              <a:rPr lang="zh-TW" altLang="en-US" sz="2800" dirty="0">
                <a:latin typeface="+mj-ea"/>
                <a:ea typeface="+mj-ea"/>
              </a:rPr>
              <a:t>第二部分－結果</a:t>
            </a:r>
            <a:endParaRPr lang="zh-CN" altLang="en-US" sz="28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2BD7F52A-CF44-7C73-CAC0-5076091B39D8}"/>
              </a:ext>
            </a:extLst>
          </p:cNvPr>
          <p:cNvSpPr txBox="1"/>
          <p:nvPr/>
        </p:nvSpPr>
        <p:spPr>
          <a:xfrm>
            <a:off x="204225" y="1283572"/>
            <a:ext cx="6664166" cy="4290855"/>
          </a:xfrm>
          <a:prstGeom prst="rect">
            <a:avLst/>
          </a:prstGeom>
          <a:noFill/>
        </p:spPr>
        <p:txBody>
          <a:bodyPr wrap="square" rtlCol="0">
            <a:spAutoFit/>
          </a:bodyPr>
          <a:lstStyle/>
          <a:p>
            <a:pPr marL="342900" indent="-342900" algn="just">
              <a:lnSpc>
                <a:spcPct val="125000"/>
              </a:lnSpc>
              <a:spcBef>
                <a:spcPts val="300"/>
              </a:spcBef>
              <a:spcAft>
                <a:spcPts val="300"/>
              </a:spcAft>
              <a:buFont typeface="Wingdings" panose="05000000000000000000" pitchFamily="2" charset="2"/>
              <a:buChar char="Ø"/>
            </a:pPr>
            <a:r>
              <a:rPr lang="zh-TW" altLang="en-US" sz="2400" b="1" dirty="0"/>
              <a:t>交互舒適度：</a:t>
            </a:r>
          </a:p>
          <a:p>
            <a:pPr marL="800100" lvl="1" indent="-342900" algn="just">
              <a:lnSpc>
                <a:spcPct val="125000"/>
              </a:lnSpc>
              <a:spcBef>
                <a:spcPts val="300"/>
              </a:spcBef>
              <a:spcAft>
                <a:spcPts val="300"/>
              </a:spcAft>
              <a:buFont typeface="Arial" panose="020B0604020202020204" pitchFamily="34" charset="0"/>
              <a:buChar char="•"/>
            </a:pPr>
            <a:r>
              <a:rPr lang="en-US" altLang="zh-TW" sz="2200" b="1" dirty="0"/>
              <a:t>HMI</a:t>
            </a:r>
            <a:r>
              <a:rPr lang="zh-TW" altLang="en-US" sz="2200" b="1" dirty="0"/>
              <a:t>技術</a:t>
            </a:r>
            <a:r>
              <a:rPr lang="zh-TW" altLang="en-US" sz="2200" dirty="0"/>
              <a:t>對交互舒適度有顯著影響</a:t>
            </a:r>
            <a:r>
              <a:rPr lang="en-US" altLang="zh-TW" sz="2200" dirty="0"/>
              <a:t>(F(1,24) = 17.618, p &lt; .001)</a:t>
            </a:r>
            <a:r>
              <a:rPr lang="zh-TW" altLang="en-US" sz="2200" dirty="0"/>
              <a:t>。</a:t>
            </a:r>
            <a:endParaRPr lang="en-US" altLang="zh-TW" sz="2200" dirty="0"/>
          </a:p>
          <a:p>
            <a:pPr lvl="1" algn="just">
              <a:lnSpc>
                <a:spcPct val="125000"/>
              </a:lnSpc>
              <a:spcBef>
                <a:spcPts val="300"/>
              </a:spcBef>
              <a:spcAft>
                <a:spcPts val="300"/>
              </a:spcAft>
            </a:pPr>
            <a:r>
              <a:rPr lang="zh-TW" altLang="en-US" sz="2200" dirty="0"/>
              <a:t>→投影的交互舒適度高於顯示屏</a:t>
            </a:r>
            <a:endParaRPr lang="en-US" altLang="zh-TW" sz="2200" dirty="0"/>
          </a:p>
          <a:p>
            <a:pPr marL="800100" lvl="1" indent="-342900" algn="just">
              <a:lnSpc>
                <a:spcPct val="125000"/>
              </a:lnSpc>
              <a:spcBef>
                <a:spcPts val="300"/>
              </a:spcBef>
              <a:spcAft>
                <a:spcPts val="300"/>
              </a:spcAft>
              <a:buFont typeface="Arial" panose="020B0604020202020204" pitchFamily="34" charset="0"/>
              <a:buChar char="•"/>
            </a:pPr>
            <a:r>
              <a:rPr lang="zh-TW" altLang="en-US" sz="2200" b="1" dirty="0"/>
              <a:t>訊息類型</a:t>
            </a:r>
            <a:r>
              <a:rPr lang="zh-TW" altLang="en-US" sz="2200" dirty="0"/>
              <a:t>對交互舒適度有顯著影響</a:t>
            </a:r>
            <a:r>
              <a:rPr lang="en-US" altLang="zh-TW" sz="2200" dirty="0"/>
              <a:t>(F(1,24) = 29.067, p &lt; .001)</a:t>
            </a:r>
            <a:r>
              <a:rPr lang="zh-TW" altLang="en-US" sz="2200" dirty="0"/>
              <a:t>。</a:t>
            </a:r>
            <a:endParaRPr lang="en-US" altLang="zh-TW" sz="2200" dirty="0"/>
          </a:p>
          <a:p>
            <a:pPr lvl="1" algn="just">
              <a:lnSpc>
                <a:spcPct val="125000"/>
              </a:lnSpc>
              <a:spcBef>
                <a:spcPts val="300"/>
              </a:spcBef>
              <a:spcAft>
                <a:spcPts val="300"/>
              </a:spcAft>
            </a:pPr>
            <a:r>
              <a:rPr lang="zh-TW" altLang="en-US" sz="2200" dirty="0"/>
              <a:t>→顯示給予行人建議的交互舒適度高於車輛狀態</a:t>
            </a:r>
            <a:endParaRPr lang="en-US" altLang="zh-TW" sz="2200" dirty="0"/>
          </a:p>
          <a:p>
            <a:pPr marL="800100" lvl="1" indent="-342900" algn="just">
              <a:lnSpc>
                <a:spcPct val="125000"/>
              </a:lnSpc>
              <a:spcBef>
                <a:spcPts val="300"/>
              </a:spcBef>
              <a:spcAft>
                <a:spcPts val="300"/>
              </a:spcAft>
              <a:buFont typeface="Arial" panose="020B0604020202020204" pitchFamily="34" charset="0"/>
              <a:buChar char="•"/>
            </a:pPr>
            <a:r>
              <a:rPr lang="zh-TW" altLang="en-US" sz="2200" b="1" dirty="0"/>
              <a:t>呈現訊息方式</a:t>
            </a:r>
            <a:r>
              <a:rPr lang="zh-TW" altLang="en-US" sz="2200" dirty="0"/>
              <a:t>對交互舒適度沒有顯著影響</a:t>
            </a:r>
            <a:r>
              <a:rPr lang="en-US" altLang="zh-TW" sz="2200" dirty="0"/>
              <a:t>(F(1,24) = 1.818, p = 0.190)</a:t>
            </a:r>
            <a:r>
              <a:rPr lang="zh-TW" altLang="en-US" sz="2200" dirty="0"/>
              <a:t>。</a:t>
            </a:r>
            <a:endParaRPr lang="en-US" altLang="zh-TW" sz="2200" dirty="0"/>
          </a:p>
        </p:txBody>
      </p:sp>
      <p:pic>
        <p:nvPicPr>
          <p:cNvPr id="6" name="圖片 5">
            <a:extLst>
              <a:ext uri="{FF2B5EF4-FFF2-40B4-BE49-F238E27FC236}">
                <a16:creationId xmlns:a16="http://schemas.microsoft.com/office/drawing/2014/main" id="{0F021111-B377-38CF-E82B-713C7AA6765C}"/>
              </a:ext>
            </a:extLst>
          </p:cNvPr>
          <p:cNvPicPr>
            <a:picLocks noChangeAspect="1"/>
          </p:cNvPicPr>
          <p:nvPr/>
        </p:nvPicPr>
        <p:blipFill>
          <a:blip r:embed="rId3"/>
          <a:stretch>
            <a:fillRect/>
          </a:stretch>
        </p:blipFill>
        <p:spPr>
          <a:xfrm>
            <a:off x="6757684" y="2024294"/>
            <a:ext cx="5230091" cy="3371288"/>
          </a:xfrm>
          <a:prstGeom prst="rect">
            <a:avLst/>
          </a:prstGeom>
        </p:spPr>
      </p:pic>
    </p:spTree>
    <p:extLst>
      <p:ext uri="{BB962C8B-B14F-4D97-AF65-F5344CB8AC3E}">
        <p14:creationId xmlns:p14="http://schemas.microsoft.com/office/powerpoint/2010/main" val="2904346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D5F7B3B-0026-487B-A1C3-637D6401DA73}"/>
              </a:ext>
            </a:extLst>
          </p:cNvPr>
          <p:cNvSpPr/>
          <p:nvPr/>
        </p:nvSpPr>
        <p:spPr>
          <a:xfrm>
            <a:off x="-16009" y="1524282"/>
            <a:ext cx="12192000" cy="1554819"/>
          </a:xfrm>
          <a:prstGeom prst="rect">
            <a:avLst/>
          </a:prstGeom>
          <a:solidFill>
            <a:srgbClr val="047D8A">
              <a:alpha val="85098"/>
            </a:srgbClr>
          </a:solidFill>
          <a:ln>
            <a:noFill/>
          </a:ln>
          <a:effectLst>
            <a:outerShdw blurRad="203200" dist="152400" dir="5400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9EB7044-CE97-4E22-8134-2D2486C35593}"/>
              </a:ext>
            </a:extLst>
          </p:cNvPr>
          <p:cNvSpPr txBox="1"/>
          <p:nvPr/>
        </p:nvSpPr>
        <p:spPr>
          <a:xfrm>
            <a:off x="1236886" y="1797306"/>
            <a:ext cx="3468395" cy="1008772"/>
          </a:xfrm>
          <a:prstGeom prst="rect">
            <a:avLst/>
          </a:prstGeom>
          <a:noFill/>
        </p:spPr>
        <p:txBody>
          <a:bodyPr wrap="square" rtlCol="0">
            <a:spAutoFit/>
          </a:bodyPr>
          <a:lstStyle/>
          <a:p>
            <a:pPr algn="dist"/>
            <a:r>
              <a:rPr lang="en-US" altLang="zh-CN" sz="6000" dirty="0">
                <a:solidFill>
                  <a:schemeClr val="bg1"/>
                </a:solidFill>
                <a:latin typeface="+mj-lt"/>
                <a:ea typeface="字魂59号-创粗黑" panose="00000500000000000000" pitchFamily="2" charset="-122"/>
              </a:rPr>
              <a:t>Part 04</a:t>
            </a:r>
            <a:endParaRPr lang="zh-CN" altLang="en-US" sz="6000" dirty="0">
              <a:solidFill>
                <a:schemeClr val="bg1"/>
              </a:solidFill>
              <a:latin typeface="+mj-lt"/>
              <a:ea typeface="字魂59号-创粗黑" panose="00000500000000000000" pitchFamily="2" charset="-122"/>
            </a:endParaRPr>
          </a:p>
        </p:txBody>
      </p:sp>
      <p:sp>
        <p:nvSpPr>
          <p:cNvPr id="12" name="文本框 11">
            <a:extLst>
              <a:ext uri="{FF2B5EF4-FFF2-40B4-BE49-F238E27FC236}">
                <a16:creationId xmlns:a16="http://schemas.microsoft.com/office/drawing/2014/main" id="{E0466237-626A-46D0-B6BF-6E44B980F591}"/>
              </a:ext>
            </a:extLst>
          </p:cNvPr>
          <p:cNvSpPr txBox="1"/>
          <p:nvPr/>
        </p:nvSpPr>
        <p:spPr>
          <a:xfrm>
            <a:off x="1012950" y="3778899"/>
            <a:ext cx="4099823" cy="1015663"/>
          </a:xfrm>
          <a:prstGeom prst="rect">
            <a:avLst/>
          </a:prstGeom>
          <a:noFill/>
        </p:spPr>
        <p:txBody>
          <a:bodyPr wrap="square" rtlCol="0">
            <a:spAutoFit/>
          </a:bodyPr>
          <a:lstStyle/>
          <a:p>
            <a:r>
              <a:rPr lang="en-US" altLang="zh-CN" sz="6000" dirty="0">
                <a:solidFill>
                  <a:srgbClr val="1B828D"/>
                </a:solidFill>
                <a:latin typeface="+mj-lt"/>
                <a:ea typeface="字魂59号-创粗黑" panose="00000500000000000000" pitchFamily="2" charset="-122"/>
              </a:rPr>
              <a:t>Discussion</a:t>
            </a:r>
            <a:endParaRPr lang="zh-CN" altLang="en-US" sz="6000" dirty="0">
              <a:solidFill>
                <a:srgbClr val="1B828D"/>
              </a:solidFill>
              <a:latin typeface="+mj-lt"/>
              <a:ea typeface="字魂59号-创粗黑" panose="00000500000000000000" pitchFamily="2" charset="-122"/>
            </a:endParaRPr>
          </a:p>
        </p:txBody>
      </p:sp>
      <p:sp>
        <p:nvSpPr>
          <p:cNvPr id="14" name="箭头: V 形 13">
            <a:extLst>
              <a:ext uri="{FF2B5EF4-FFF2-40B4-BE49-F238E27FC236}">
                <a16:creationId xmlns:a16="http://schemas.microsoft.com/office/drawing/2014/main" id="{1B0C058D-54FE-4F0D-99E3-0ABEDC8412E1}"/>
              </a:ext>
            </a:extLst>
          </p:cNvPr>
          <p:cNvSpPr/>
          <p:nvPr/>
        </p:nvSpPr>
        <p:spPr>
          <a:xfrm rot="5400000">
            <a:off x="5912213" y="6023052"/>
            <a:ext cx="367574" cy="637310"/>
          </a:xfrm>
          <a:prstGeom prst="chevron">
            <a:avLst>
              <a:gd name="adj" fmla="val 70000"/>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020680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1930337" cy="584775"/>
          </a:xfrm>
          <a:prstGeom prst="rect">
            <a:avLst/>
          </a:prstGeom>
          <a:noFill/>
        </p:spPr>
        <p:txBody>
          <a:bodyPr wrap="none" rtlCol="0">
            <a:spAutoFit/>
          </a:bodyPr>
          <a:lstStyle/>
          <a:p>
            <a:r>
              <a:rPr lang="en-US" altLang="zh-CN" sz="3200" dirty="0">
                <a:latin typeface="+mj-lt"/>
                <a:ea typeface="字魂58号-创中黑" panose="00000500000000000000" pitchFamily="2" charset="-122"/>
              </a:rPr>
              <a:t>Discussion</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6238F44B-1AF9-E272-94E8-E2BB150E676A}"/>
              </a:ext>
            </a:extLst>
          </p:cNvPr>
          <p:cNvSpPr txBox="1"/>
          <p:nvPr/>
        </p:nvSpPr>
        <p:spPr>
          <a:xfrm>
            <a:off x="780660" y="1004323"/>
            <a:ext cx="11159612" cy="5423857"/>
          </a:xfrm>
          <a:prstGeom prst="rect">
            <a:avLst/>
          </a:prstGeom>
          <a:noFill/>
        </p:spPr>
        <p:txBody>
          <a:bodyPr wrap="square" rtlCol="0">
            <a:spAutoFit/>
          </a:bodyPr>
          <a:lstStyle/>
          <a:p>
            <a:pPr>
              <a:lnSpc>
                <a:spcPct val="150000"/>
              </a:lnSpc>
              <a:spcBef>
                <a:spcPts val="300"/>
              </a:spcBef>
              <a:spcAft>
                <a:spcPts val="300"/>
              </a:spcAft>
              <a:buFont typeface="Wingdings" panose="05000000000000000000" pitchFamily="2" charset="2"/>
              <a:buChar char="Ø"/>
            </a:pPr>
            <a:r>
              <a:rPr lang="zh-TW" altLang="en-US" sz="2200" dirty="0"/>
              <a:t>此研究的目的是以焦點團體討論結果為基礎，探索行人在與自動駕駛汽車通訊方面的需求。</a:t>
            </a:r>
            <a:endParaRPr lang="en-US" altLang="zh-TW" sz="2200" dirty="0"/>
          </a:p>
          <a:p>
            <a:pPr>
              <a:lnSpc>
                <a:spcPct val="150000"/>
              </a:lnSpc>
              <a:spcBef>
                <a:spcPts val="300"/>
              </a:spcBef>
              <a:spcAft>
                <a:spcPts val="300"/>
              </a:spcAft>
              <a:buFont typeface="Wingdings" panose="05000000000000000000" pitchFamily="2" charset="2"/>
              <a:buChar char="Ø"/>
            </a:pPr>
            <a:r>
              <a:rPr lang="zh-TW" altLang="en-US" sz="2200" dirty="0"/>
              <a:t>受測者表示</a:t>
            </a:r>
            <a:r>
              <a:rPr lang="en-US" altLang="zh-TW" sz="2200" dirty="0"/>
              <a:t>HMI</a:t>
            </a:r>
            <a:r>
              <a:rPr lang="zh-TW" altLang="en-US" sz="2200" dirty="0"/>
              <a:t>不應增加交通中已經複雜的通訊情況，可以透過良好可視性的</a:t>
            </a:r>
            <a:r>
              <a:rPr lang="en-US" altLang="zh-TW" sz="2200" dirty="0"/>
              <a:t>HMI</a:t>
            </a:r>
            <a:r>
              <a:rPr lang="zh-TW" altLang="en-US" sz="2200" dirty="0"/>
              <a:t>及使用通用符號及語言來實驗，以確保直觀的交互過程。</a:t>
            </a:r>
            <a:endParaRPr lang="en-US" altLang="zh-TW" sz="2200" dirty="0"/>
          </a:p>
          <a:p>
            <a:pPr>
              <a:lnSpc>
                <a:spcPct val="150000"/>
              </a:lnSpc>
              <a:spcBef>
                <a:spcPts val="300"/>
              </a:spcBef>
              <a:spcAft>
                <a:spcPts val="300"/>
              </a:spcAft>
              <a:buFont typeface="Wingdings" panose="05000000000000000000" pitchFamily="2" charset="2"/>
              <a:buChar char="Ø"/>
            </a:pPr>
            <a:r>
              <a:rPr lang="zh-TW" altLang="en-US" sz="2200" dirty="0"/>
              <a:t>這些結果支持先前的研究結果</a:t>
            </a:r>
            <a:r>
              <a:rPr lang="en-US" altLang="zh-TW" sz="2200" dirty="0"/>
              <a:t>(</a:t>
            </a:r>
            <a:r>
              <a:rPr lang="en-US" altLang="zh-TW" sz="2200" dirty="0" err="1"/>
              <a:t>Blau</a:t>
            </a:r>
            <a:r>
              <a:rPr lang="en-US" altLang="zh-TW" sz="2200" dirty="0"/>
              <a:t>, 2015)</a:t>
            </a:r>
            <a:r>
              <a:rPr lang="zh-TW" altLang="en-US" sz="2200" dirty="0"/>
              <a:t>。</a:t>
            </a:r>
            <a:endParaRPr lang="en-US" altLang="zh-TW" sz="2200" dirty="0"/>
          </a:p>
          <a:p>
            <a:pPr>
              <a:lnSpc>
                <a:spcPct val="150000"/>
              </a:lnSpc>
              <a:spcBef>
                <a:spcPts val="300"/>
              </a:spcBef>
              <a:spcAft>
                <a:spcPts val="300"/>
              </a:spcAft>
              <a:buFont typeface="Wingdings" panose="05000000000000000000" pitchFamily="2" charset="2"/>
              <a:buChar char="Ø"/>
            </a:pPr>
            <a:r>
              <a:rPr lang="zh-TW" altLang="en-US" sz="2200" dirty="0"/>
              <a:t>本研究解決了行人需求以及設計和評估標準，以加強和強調功能性 </a:t>
            </a:r>
            <a:r>
              <a:rPr lang="en-US" altLang="zh-TW" sz="2200" dirty="0"/>
              <a:t>HMI </a:t>
            </a:r>
            <a:r>
              <a:rPr lang="zh-TW" altLang="en-US" sz="2200" dirty="0"/>
              <a:t>設計對於行人和自動車輛之間通訊的重要性。</a:t>
            </a:r>
            <a:endParaRPr lang="en-US" altLang="zh-TW" sz="2200" dirty="0"/>
          </a:p>
          <a:p>
            <a:pPr>
              <a:lnSpc>
                <a:spcPct val="150000"/>
              </a:lnSpc>
              <a:spcBef>
                <a:spcPts val="300"/>
              </a:spcBef>
              <a:spcAft>
                <a:spcPts val="300"/>
              </a:spcAft>
              <a:buFont typeface="Wingdings" panose="05000000000000000000" pitchFamily="2" charset="2"/>
              <a:buChar char="Ø"/>
            </a:pPr>
            <a:r>
              <a:rPr lang="zh-TW" altLang="en-US" sz="2200" dirty="0"/>
              <a:t>行人希望得到反饋，無論是車輛系統狀態</a:t>
            </a:r>
            <a:r>
              <a:rPr lang="en-US" altLang="zh-TW" sz="2200" dirty="0"/>
              <a:t>(</a:t>
            </a:r>
            <a:r>
              <a:rPr lang="zh-TW" altLang="en-US" sz="2200" dirty="0"/>
              <a:t>如：自動駕駛模式，</a:t>
            </a:r>
            <a:r>
              <a:rPr lang="sv-SE" altLang="zh-TW" sz="2200" dirty="0"/>
              <a:t>Lagström and Malmsten Lundgren, 2015</a:t>
            </a:r>
            <a:r>
              <a:rPr lang="en-US" altLang="zh-TW" sz="2200" dirty="0"/>
              <a:t>)</a:t>
            </a:r>
            <a:r>
              <a:rPr lang="zh-TW" altLang="en-US" sz="2200" dirty="0"/>
              <a:t>、車輛動作</a:t>
            </a:r>
            <a:r>
              <a:rPr lang="en-US" altLang="zh-TW" sz="2200" dirty="0"/>
              <a:t>(</a:t>
            </a:r>
            <a:r>
              <a:rPr lang="zh-TW" altLang="en-US" sz="2200" dirty="0"/>
              <a:t>如：煞車或加速，</a:t>
            </a:r>
            <a:r>
              <a:rPr lang="en-US" altLang="zh-TW" sz="2200" dirty="0" err="1"/>
              <a:t>Clamann</a:t>
            </a:r>
            <a:r>
              <a:rPr lang="en-US" altLang="zh-TW" sz="2200" dirty="0"/>
              <a:t> et al., 2017; </a:t>
            </a:r>
            <a:r>
              <a:rPr lang="en-US" altLang="zh-TW" sz="2200" dirty="0" err="1"/>
              <a:t>Malmsten</a:t>
            </a:r>
            <a:r>
              <a:rPr lang="en-US" altLang="zh-TW" sz="2200" dirty="0"/>
              <a:t> Lundgren, 2015; Merat, 2016)</a:t>
            </a:r>
            <a:r>
              <a:rPr lang="zh-TW" altLang="en-US" sz="2200" dirty="0"/>
              <a:t>或對行人的感知</a:t>
            </a:r>
            <a:r>
              <a:rPr lang="en-US" altLang="zh-TW" sz="2200" dirty="0"/>
              <a:t>(</a:t>
            </a:r>
            <a:r>
              <a:rPr lang="en-US" altLang="zh-TW" sz="2200" dirty="0" err="1"/>
              <a:t>Färber</a:t>
            </a:r>
            <a:r>
              <a:rPr lang="en-US" altLang="zh-TW" sz="2200" dirty="0"/>
              <a:t>, 2015)</a:t>
            </a:r>
            <a:r>
              <a:rPr lang="zh-TW" altLang="en-US" sz="2200" dirty="0"/>
              <a:t>。</a:t>
            </a:r>
            <a:endParaRPr lang="en-US" altLang="zh-TW" sz="2200" dirty="0"/>
          </a:p>
        </p:txBody>
      </p:sp>
    </p:spTree>
    <p:extLst>
      <p:ext uri="{BB962C8B-B14F-4D97-AF65-F5344CB8AC3E}">
        <p14:creationId xmlns:p14="http://schemas.microsoft.com/office/powerpoint/2010/main" val="339162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81B6F3E-380E-4F3B-B833-6D6CB52DA400}"/>
              </a:ext>
            </a:extLst>
          </p:cNvPr>
          <p:cNvSpPr/>
          <p:nvPr/>
        </p:nvSpPr>
        <p:spPr>
          <a:xfrm>
            <a:off x="0" y="1932708"/>
            <a:ext cx="12192000" cy="2992584"/>
          </a:xfrm>
          <a:prstGeom prst="rect">
            <a:avLst/>
          </a:prstGeom>
          <a:solidFill>
            <a:srgbClr val="047D8A">
              <a:alpha val="85098"/>
            </a:srgbClr>
          </a:solidFill>
          <a:ln>
            <a:noFill/>
          </a:ln>
          <a:effectLst>
            <a:outerShdw blurRad="203200" dist="152400" dir="5400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A057E46E-41FE-4905-8921-75D72F0C9E6C}"/>
              </a:ext>
            </a:extLst>
          </p:cNvPr>
          <p:cNvSpPr txBox="1"/>
          <p:nvPr/>
        </p:nvSpPr>
        <p:spPr>
          <a:xfrm>
            <a:off x="1538901" y="2805753"/>
            <a:ext cx="9114198" cy="1246495"/>
          </a:xfrm>
          <a:prstGeom prst="rect">
            <a:avLst/>
          </a:prstGeom>
          <a:noFill/>
        </p:spPr>
        <p:txBody>
          <a:bodyPr wrap="square" rtlCol="0">
            <a:spAutoFit/>
          </a:bodyPr>
          <a:lstStyle/>
          <a:p>
            <a:pPr algn="ctr"/>
            <a:r>
              <a:rPr lang="en-US" altLang="zh-TW" sz="7500" dirty="0">
                <a:solidFill>
                  <a:schemeClr val="bg1"/>
                </a:solidFill>
                <a:latin typeface="+mj-lt"/>
                <a:ea typeface="字魂59号-创粗黑" panose="00000500000000000000" pitchFamily="2" charset="-122"/>
              </a:rPr>
              <a:t>Thank you </a:t>
            </a:r>
            <a:endParaRPr lang="zh-CN" altLang="en-US" sz="7500" dirty="0">
              <a:solidFill>
                <a:schemeClr val="bg1"/>
              </a:solidFill>
              <a:latin typeface="+mj-lt"/>
              <a:ea typeface="字魂59号-创粗黑" panose="00000500000000000000" pitchFamily="2" charset="-122"/>
            </a:endParaRPr>
          </a:p>
        </p:txBody>
      </p:sp>
    </p:spTree>
    <p:extLst>
      <p:ext uri="{BB962C8B-B14F-4D97-AF65-F5344CB8AC3E}">
        <p14:creationId xmlns:p14="http://schemas.microsoft.com/office/powerpoint/2010/main" val="1120460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D5F7B3B-0026-487B-A1C3-637D6401DA73}"/>
              </a:ext>
            </a:extLst>
          </p:cNvPr>
          <p:cNvSpPr/>
          <p:nvPr/>
        </p:nvSpPr>
        <p:spPr>
          <a:xfrm>
            <a:off x="0" y="1524283"/>
            <a:ext cx="12192000" cy="1554819"/>
          </a:xfrm>
          <a:prstGeom prst="rect">
            <a:avLst/>
          </a:prstGeom>
          <a:solidFill>
            <a:srgbClr val="047D8A">
              <a:alpha val="85098"/>
            </a:srgbClr>
          </a:solidFill>
          <a:ln>
            <a:noFill/>
          </a:ln>
          <a:effectLst>
            <a:outerShdw blurRad="203200" dist="152400" dir="5400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9EB7044-CE97-4E22-8134-2D2486C35593}"/>
              </a:ext>
            </a:extLst>
          </p:cNvPr>
          <p:cNvSpPr txBox="1"/>
          <p:nvPr/>
        </p:nvSpPr>
        <p:spPr>
          <a:xfrm>
            <a:off x="1236886" y="1797306"/>
            <a:ext cx="3468395" cy="1008772"/>
          </a:xfrm>
          <a:prstGeom prst="rect">
            <a:avLst/>
          </a:prstGeom>
          <a:noFill/>
        </p:spPr>
        <p:txBody>
          <a:bodyPr wrap="square" rtlCol="0">
            <a:spAutoFit/>
          </a:bodyPr>
          <a:lstStyle/>
          <a:p>
            <a:pPr algn="dist"/>
            <a:r>
              <a:rPr lang="en-US" altLang="zh-CN" sz="6000" dirty="0">
                <a:solidFill>
                  <a:schemeClr val="bg1"/>
                </a:solidFill>
                <a:latin typeface="+mj-lt"/>
                <a:ea typeface="字魂59号-创粗黑" panose="00000500000000000000" pitchFamily="2" charset="-122"/>
              </a:rPr>
              <a:t>Part 01</a:t>
            </a:r>
            <a:endParaRPr lang="zh-CN" altLang="en-US" sz="6000" dirty="0">
              <a:solidFill>
                <a:schemeClr val="bg1"/>
              </a:solidFill>
              <a:latin typeface="+mj-lt"/>
              <a:ea typeface="字魂59号-创粗黑" panose="00000500000000000000" pitchFamily="2" charset="-122"/>
            </a:endParaRPr>
          </a:p>
        </p:txBody>
      </p:sp>
      <p:sp>
        <p:nvSpPr>
          <p:cNvPr id="12" name="文本框 11">
            <a:extLst>
              <a:ext uri="{FF2B5EF4-FFF2-40B4-BE49-F238E27FC236}">
                <a16:creationId xmlns:a16="http://schemas.microsoft.com/office/drawing/2014/main" id="{E0466237-626A-46D0-B6BF-6E44B980F591}"/>
              </a:ext>
            </a:extLst>
          </p:cNvPr>
          <p:cNvSpPr txBox="1"/>
          <p:nvPr/>
        </p:nvSpPr>
        <p:spPr>
          <a:xfrm>
            <a:off x="1012950" y="3778899"/>
            <a:ext cx="4866739" cy="1015663"/>
          </a:xfrm>
          <a:prstGeom prst="rect">
            <a:avLst/>
          </a:prstGeom>
          <a:noFill/>
        </p:spPr>
        <p:txBody>
          <a:bodyPr wrap="square" rtlCol="0">
            <a:spAutoFit/>
          </a:bodyPr>
          <a:lstStyle/>
          <a:p>
            <a:r>
              <a:rPr lang="en-US" altLang="zh-CN" sz="6000" dirty="0">
                <a:solidFill>
                  <a:srgbClr val="1B828D"/>
                </a:solidFill>
                <a:latin typeface="+mj-lt"/>
                <a:ea typeface="字魂59号-创粗黑" panose="00000500000000000000" pitchFamily="2" charset="-122"/>
              </a:rPr>
              <a:t>Introduction</a:t>
            </a:r>
            <a:endParaRPr lang="zh-CN" altLang="en-US" sz="6000" dirty="0">
              <a:solidFill>
                <a:srgbClr val="1B828D"/>
              </a:solidFill>
              <a:latin typeface="+mj-lt"/>
              <a:ea typeface="字魂59号-创粗黑" panose="00000500000000000000" pitchFamily="2" charset="-122"/>
            </a:endParaRPr>
          </a:p>
        </p:txBody>
      </p:sp>
      <p:sp>
        <p:nvSpPr>
          <p:cNvPr id="14" name="箭头: V 形 13">
            <a:extLst>
              <a:ext uri="{FF2B5EF4-FFF2-40B4-BE49-F238E27FC236}">
                <a16:creationId xmlns:a16="http://schemas.microsoft.com/office/drawing/2014/main" id="{1B0C058D-54FE-4F0D-99E3-0ABEDC8412E1}"/>
              </a:ext>
            </a:extLst>
          </p:cNvPr>
          <p:cNvSpPr/>
          <p:nvPr/>
        </p:nvSpPr>
        <p:spPr>
          <a:xfrm rot="5400000">
            <a:off x="5912213" y="6023052"/>
            <a:ext cx="367574" cy="637310"/>
          </a:xfrm>
          <a:prstGeom prst="chevron">
            <a:avLst>
              <a:gd name="adj" fmla="val 70000"/>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92591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4314836" cy="584775"/>
          </a:xfrm>
          <a:prstGeom prst="rect">
            <a:avLst/>
          </a:prstGeom>
          <a:noFill/>
        </p:spPr>
        <p:txBody>
          <a:bodyPr wrap="none" rtlCol="0">
            <a:spAutoFit/>
          </a:bodyPr>
          <a:lstStyle/>
          <a:p>
            <a:r>
              <a:rPr lang="en-US" altLang="zh-CN" sz="3200" dirty="0">
                <a:latin typeface="+mj-lt"/>
                <a:ea typeface="字魂58号-创中黑" panose="00000500000000000000" pitchFamily="2" charset="-122"/>
              </a:rPr>
              <a:t>Introduction</a:t>
            </a:r>
            <a:r>
              <a:rPr lang="zh-TW" altLang="en-US" sz="3200" dirty="0">
                <a:latin typeface="+mj-lt"/>
                <a:ea typeface="字魂58号-创中黑" panose="00000500000000000000" pitchFamily="2" charset="-122"/>
              </a:rPr>
              <a:t>－</a:t>
            </a:r>
            <a:r>
              <a:rPr lang="zh-TW" altLang="en-US" sz="3200" dirty="0">
                <a:latin typeface="+mj-ea"/>
                <a:ea typeface="+mj-ea"/>
              </a:rPr>
              <a:t>背景動機</a:t>
            </a:r>
            <a:endParaRPr lang="zh-CN" altLang="en-US" sz="3200" dirty="0">
              <a:latin typeface="+mj-ea"/>
              <a:ea typeface="+mj-ea"/>
            </a:endParaRP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6238F44B-1AF9-E272-94E8-E2BB150E676A}"/>
              </a:ext>
            </a:extLst>
          </p:cNvPr>
          <p:cNvSpPr txBox="1"/>
          <p:nvPr/>
        </p:nvSpPr>
        <p:spPr>
          <a:xfrm>
            <a:off x="780660" y="1004323"/>
            <a:ext cx="11159612" cy="4916026"/>
          </a:xfrm>
          <a:prstGeom prst="rect">
            <a:avLst/>
          </a:prstGeom>
          <a:noFill/>
        </p:spPr>
        <p:txBody>
          <a:bodyPr wrap="square" rtlCol="0">
            <a:spAutoFit/>
          </a:bodyPr>
          <a:lstStyle/>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隨著科技的發展，自動駕駛越來越普及。</a:t>
            </a:r>
            <a:endParaRPr lang="en-US" altLang="zh-TW" sz="2200" dirty="0">
              <a:latin typeface="Calibri" panose="020F0502020204030204" pitchFamily="34" charset="0"/>
              <a:cs typeface="Calibri" panose="020F0502020204030204" pitchFamily="34" charset="0"/>
            </a:endParaRPr>
          </a:p>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幾年後，全自動、部分自動化和手動駕駛的車輛以及其他道路使用者會共享相同的交通空間</a:t>
            </a:r>
            <a:r>
              <a:rPr lang="en-US" altLang="zh-TW" sz="2200" dirty="0">
                <a:latin typeface="Calibri" panose="020F0502020204030204" pitchFamily="34" charset="0"/>
                <a:cs typeface="Calibri" panose="020F0502020204030204" pitchFamily="34" charset="0"/>
              </a:rPr>
              <a:t>(</a:t>
            </a:r>
            <a:r>
              <a:rPr lang="en-US" altLang="zh-TW" sz="2200" dirty="0" err="1">
                <a:latin typeface="Calibri" panose="020F0502020204030204" pitchFamily="34" charset="0"/>
                <a:cs typeface="Calibri" panose="020F0502020204030204" pitchFamily="34" charset="0"/>
              </a:rPr>
              <a:t>Litman</a:t>
            </a:r>
            <a:r>
              <a:rPr lang="en-US" altLang="zh-TW" sz="2200" dirty="0">
                <a:latin typeface="Calibri" panose="020F0502020204030204" pitchFamily="34" charset="0"/>
                <a:cs typeface="Calibri" panose="020F0502020204030204" pitchFamily="34" charset="0"/>
              </a:rPr>
              <a:t>, 2017)</a:t>
            </a:r>
            <a:r>
              <a:rPr lang="zh-TW" altLang="en-US" sz="2200" dirty="0">
                <a:latin typeface="Calibri" panose="020F0502020204030204" pitchFamily="34" charset="0"/>
                <a:cs typeface="Calibri" panose="020F0502020204030204" pitchFamily="34" charset="0"/>
              </a:rPr>
              <a:t>。</a:t>
            </a:r>
            <a:endParaRPr lang="en-US" altLang="zh-TW" sz="2200" dirty="0">
              <a:latin typeface="Calibri" panose="020F0502020204030204" pitchFamily="34" charset="0"/>
              <a:cs typeface="Calibri" panose="020F0502020204030204" pitchFamily="34" charset="0"/>
            </a:endParaRPr>
          </a:p>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特別是在城市地區，像行人這樣的弱勢道路使用者將遇到必須與這些不同類型的自動駕駛汽車 </a:t>
            </a:r>
            <a:r>
              <a:rPr lang="en-US" altLang="zh-TW" sz="2200" dirty="0">
                <a:latin typeface="Calibri" panose="020F0502020204030204" pitchFamily="34" charset="0"/>
                <a:cs typeface="Calibri" panose="020F0502020204030204" pitchFamily="34" charset="0"/>
              </a:rPr>
              <a:t>(AV) </a:t>
            </a:r>
            <a:r>
              <a:rPr lang="zh-TW" altLang="en-US" sz="2200" dirty="0">
                <a:latin typeface="Calibri" panose="020F0502020204030204" pitchFamily="34" charset="0"/>
                <a:cs typeface="Calibri" panose="020F0502020204030204" pitchFamily="34" charset="0"/>
              </a:rPr>
              <a:t>互動的情況。</a:t>
            </a:r>
            <a:endParaRPr lang="en-US" altLang="zh-TW" sz="2200" dirty="0">
              <a:latin typeface="Calibri" panose="020F0502020204030204" pitchFamily="34" charset="0"/>
              <a:cs typeface="Calibri" panose="020F0502020204030204" pitchFamily="34" charset="0"/>
            </a:endParaRPr>
          </a:p>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目前，越來越多的研究涉及行人與部分自動駕駛車輛之間互動的行為</a:t>
            </a:r>
            <a:r>
              <a:rPr lang="en-US" altLang="zh-TW" sz="2200" dirty="0">
                <a:latin typeface="Calibri" panose="020F0502020204030204" pitchFamily="34" charset="0"/>
                <a:cs typeface="Calibri" panose="020F0502020204030204" pitchFamily="34" charset="0"/>
              </a:rPr>
              <a:t>(</a:t>
            </a:r>
            <a:r>
              <a:rPr lang="da-DK" altLang="zh-TW" sz="2200" dirty="0">
                <a:latin typeface="Calibri" panose="020F0502020204030204" pitchFamily="34" charset="0"/>
                <a:cs typeface="Calibri" panose="020F0502020204030204" pitchFamily="34" charset="0"/>
              </a:rPr>
              <a:t>Rothenbücher et al., 2016; Sirkin et al., 2016; Twisk et al., 2013; Vissers et al., 2016</a:t>
            </a:r>
            <a:r>
              <a:rPr lang="en-US" altLang="zh-TW" sz="2200" dirty="0">
                <a:latin typeface="Calibri" panose="020F0502020204030204" pitchFamily="34" charset="0"/>
                <a:cs typeface="Calibri" panose="020F0502020204030204" pitchFamily="34" charset="0"/>
              </a:rPr>
              <a:t>)</a:t>
            </a:r>
            <a:r>
              <a:rPr lang="zh-TW" altLang="en-US" sz="2200" dirty="0">
                <a:latin typeface="Calibri" panose="020F0502020204030204" pitchFamily="34" charset="0"/>
                <a:cs typeface="Calibri" panose="020F0502020204030204" pitchFamily="34" charset="0"/>
              </a:rPr>
              <a:t>。</a:t>
            </a:r>
            <a:endParaRPr lang="en-US" altLang="zh-TW" sz="2200" dirty="0">
              <a:latin typeface="Calibri" panose="020F0502020204030204" pitchFamily="34" charset="0"/>
              <a:cs typeface="Calibri" panose="020F0502020204030204" pitchFamily="34" charset="0"/>
            </a:endParaRPr>
          </a:p>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行人與車輛之間會透過手勢或眼神來進行溝通</a:t>
            </a:r>
            <a:r>
              <a:rPr lang="en-US" altLang="zh-TW" sz="2200" dirty="0">
                <a:latin typeface="Calibri" panose="020F0502020204030204" pitchFamily="34" charset="0"/>
                <a:cs typeface="Calibri" panose="020F0502020204030204" pitchFamily="34" charset="0"/>
              </a:rPr>
              <a:t>(</a:t>
            </a:r>
            <a:r>
              <a:rPr lang="en-US" altLang="zh-TW" sz="2200" dirty="0" err="1">
                <a:latin typeface="Calibri" panose="020F0502020204030204" pitchFamily="34" charset="0"/>
                <a:cs typeface="Calibri" panose="020F0502020204030204" pitchFamily="34" charset="0"/>
              </a:rPr>
              <a:t>Färber</a:t>
            </a:r>
            <a:r>
              <a:rPr lang="en-US" altLang="zh-TW" sz="2200" dirty="0">
                <a:latin typeface="Calibri" panose="020F0502020204030204" pitchFamily="34" charset="0"/>
                <a:cs typeface="Calibri" panose="020F0502020204030204" pitchFamily="34" charset="0"/>
              </a:rPr>
              <a:t>, 2015; </a:t>
            </a:r>
            <a:r>
              <a:rPr lang="en-US" altLang="zh-TW" sz="2200" dirty="0" err="1">
                <a:latin typeface="Calibri" panose="020F0502020204030204" pitchFamily="34" charset="0"/>
                <a:cs typeface="Calibri" panose="020F0502020204030204" pitchFamily="34" charset="0"/>
              </a:rPr>
              <a:t>Kitazaki</a:t>
            </a:r>
            <a:r>
              <a:rPr lang="en-US" altLang="zh-TW" sz="2200" dirty="0">
                <a:latin typeface="Calibri" panose="020F0502020204030204" pitchFamily="34" charset="0"/>
                <a:cs typeface="Calibri" panose="020F0502020204030204" pitchFamily="34" charset="0"/>
              </a:rPr>
              <a:t> and </a:t>
            </a:r>
            <a:r>
              <a:rPr lang="en-US" altLang="zh-TW" sz="2200" dirty="0" err="1">
                <a:latin typeface="Calibri" panose="020F0502020204030204" pitchFamily="34" charset="0"/>
                <a:cs typeface="Calibri" panose="020F0502020204030204" pitchFamily="34" charset="0"/>
              </a:rPr>
              <a:t>Myrhe</a:t>
            </a:r>
            <a:r>
              <a:rPr lang="en-US" altLang="zh-TW" sz="2200" dirty="0">
                <a:latin typeface="Calibri" panose="020F0502020204030204" pitchFamily="34" charset="0"/>
                <a:cs typeface="Calibri" panose="020F0502020204030204" pitchFamily="34" charset="0"/>
              </a:rPr>
              <a:t>, 2015; Walker, 2005)</a:t>
            </a:r>
            <a:r>
              <a:rPr lang="zh-TW" altLang="en-US" sz="2200" dirty="0"/>
              <a:t>。</a:t>
            </a:r>
            <a:endParaRPr lang="en-US" altLang="zh-TW" sz="2200" dirty="0"/>
          </a:p>
        </p:txBody>
      </p:sp>
    </p:spTree>
    <p:extLst>
      <p:ext uri="{BB962C8B-B14F-4D97-AF65-F5344CB8AC3E}">
        <p14:creationId xmlns:p14="http://schemas.microsoft.com/office/powerpoint/2010/main" val="215481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6238F44B-1AF9-E272-94E8-E2BB150E676A}"/>
              </a:ext>
            </a:extLst>
          </p:cNvPr>
          <p:cNvSpPr txBox="1"/>
          <p:nvPr/>
        </p:nvSpPr>
        <p:spPr>
          <a:xfrm>
            <a:off x="780660" y="1004323"/>
            <a:ext cx="11159612" cy="4408194"/>
          </a:xfrm>
          <a:prstGeom prst="rect">
            <a:avLst/>
          </a:prstGeom>
          <a:noFill/>
        </p:spPr>
        <p:txBody>
          <a:bodyPr wrap="square" rtlCol="0">
            <a:spAutoFit/>
          </a:bodyPr>
          <a:lstStyle/>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這些溝通方式增加了道路使用者對彼此的關注，當法規很少或不明確時尤其重要，例如停車場、自行車道或沒有交通號誌的行人穿越道。</a:t>
            </a:r>
          </a:p>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行人與駕駛員之間的眼神交流已被證明會增加碰撞時間，因為駕駛員有更多時間進行剎車 </a:t>
            </a:r>
            <a:r>
              <a:rPr lang="en-US" altLang="zh-TW" sz="2200" dirty="0">
                <a:latin typeface="Calibri" panose="020F0502020204030204" pitchFamily="34" charset="0"/>
                <a:cs typeface="Calibri" panose="020F0502020204030204" pitchFamily="34" charset="0"/>
              </a:rPr>
              <a:t>(Ren et al., 2016)</a:t>
            </a:r>
            <a:r>
              <a:rPr lang="zh-TW" altLang="en-US" sz="2200" dirty="0">
                <a:latin typeface="Calibri" panose="020F0502020204030204" pitchFamily="34" charset="0"/>
                <a:cs typeface="Calibri" panose="020F0502020204030204" pitchFamily="34" charset="0"/>
              </a:rPr>
              <a:t>。</a:t>
            </a:r>
          </a:p>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雖著車輛自動化的發展，行人將無法再與由人類控制的車輛進行眼神交流，因此增加了行人過馬路的不確定性</a:t>
            </a:r>
            <a:r>
              <a:rPr lang="en-US" altLang="zh-TW" sz="2200" dirty="0">
                <a:latin typeface="Calibri" panose="020F0502020204030204" pitchFamily="34" charset="0"/>
                <a:cs typeface="Calibri" panose="020F0502020204030204" pitchFamily="34" charset="0"/>
              </a:rPr>
              <a:t>(</a:t>
            </a:r>
            <a:r>
              <a:rPr lang="en-US" altLang="zh-TW" sz="2200" dirty="0" err="1">
                <a:latin typeface="Calibri" panose="020F0502020204030204" pitchFamily="34" charset="0"/>
                <a:cs typeface="Calibri" panose="020F0502020204030204" pitchFamily="34" charset="0"/>
              </a:rPr>
              <a:t>Färber</a:t>
            </a:r>
            <a:r>
              <a:rPr lang="en-US" altLang="zh-TW" sz="2200" dirty="0">
                <a:latin typeface="Calibri" panose="020F0502020204030204" pitchFamily="34" charset="0"/>
                <a:cs typeface="Calibri" panose="020F0502020204030204" pitchFamily="34" charset="0"/>
              </a:rPr>
              <a:t>, 2015; </a:t>
            </a:r>
            <a:r>
              <a:rPr lang="en-US" altLang="zh-TW" sz="2200" dirty="0" err="1">
                <a:latin typeface="Calibri" panose="020F0502020204030204" pitchFamily="34" charset="0"/>
                <a:cs typeface="Calibri" panose="020F0502020204030204" pitchFamily="34" charset="0"/>
              </a:rPr>
              <a:t>Vissers</a:t>
            </a:r>
            <a:r>
              <a:rPr lang="en-US" altLang="zh-TW" sz="2200" dirty="0">
                <a:latin typeface="Calibri" panose="020F0502020204030204" pitchFamily="34" charset="0"/>
                <a:cs typeface="Calibri" panose="020F0502020204030204" pitchFamily="34" charset="0"/>
              </a:rPr>
              <a:t> et al., 2016)</a:t>
            </a:r>
            <a:r>
              <a:rPr lang="zh-TW" altLang="en-US" sz="2200" dirty="0">
                <a:latin typeface="Calibri" panose="020F0502020204030204" pitchFamily="34" charset="0"/>
                <a:cs typeface="Calibri" panose="020F0502020204030204" pitchFamily="34" charset="0"/>
              </a:rPr>
              <a:t>。</a:t>
            </a:r>
          </a:p>
          <a:p>
            <a:pPr>
              <a:lnSpc>
                <a:spcPct val="150000"/>
              </a:lnSpc>
              <a:spcBef>
                <a:spcPts val="300"/>
              </a:spcBef>
              <a:spcAft>
                <a:spcPts val="300"/>
              </a:spcAft>
              <a:buFont typeface="Wingdings" panose="05000000000000000000" pitchFamily="2" charset="2"/>
              <a:buChar char="Ø"/>
            </a:pPr>
            <a:r>
              <a:rPr lang="zh-TW" altLang="en-US" sz="2200" dirty="0">
                <a:latin typeface="Calibri" panose="020F0502020204030204" pitchFamily="34" charset="0"/>
                <a:cs typeface="Calibri" panose="020F0502020204030204" pitchFamily="34" charset="0"/>
              </a:rPr>
              <a:t>因此，自動駕駛汽車應具有與行人交流的設備，以便能夠舒適、安全地進行互動。</a:t>
            </a:r>
          </a:p>
          <a:p>
            <a:pPr>
              <a:lnSpc>
                <a:spcPct val="150000"/>
              </a:lnSpc>
              <a:spcBef>
                <a:spcPts val="300"/>
              </a:spcBef>
              <a:spcAft>
                <a:spcPts val="300"/>
              </a:spcAft>
              <a:buFont typeface="Wingdings" panose="05000000000000000000" pitchFamily="2" charset="2"/>
              <a:buChar char="Ø"/>
            </a:pPr>
            <a:r>
              <a:rPr lang="zh-TW" altLang="en-US" sz="2200" b="1" dirty="0">
                <a:latin typeface="Calibri" panose="020F0502020204030204" pitchFamily="34" charset="0"/>
                <a:cs typeface="Calibri" panose="020F0502020204030204" pitchFamily="34" charset="0"/>
              </a:rPr>
              <a:t>此研究調查了不同的人機界面 </a:t>
            </a:r>
            <a:r>
              <a:rPr lang="en-US" altLang="zh-TW" sz="2200" b="1" dirty="0">
                <a:latin typeface="Calibri" panose="020F0502020204030204" pitchFamily="34" charset="0"/>
                <a:cs typeface="Calibri" panose="020F0502020204030204" pitchFamily="34" charset="0"/>
              </a:rPr>
              <a:t>(HMI) </a:t>
            </a:r>
            <a:r>
              <a:rPr lang="zh-TW" altLang="en-US" sz="2200" b="1" dirty="0">
                <a:latin typeface="Calibri" panose="020F0502020204030204" pitchFamily="34" charset="0"/>
                <a:cs typeface="Calibri" panose="020F0502020204030204" pitchFamily="34" charset="0"/>
              </a:rPr>
              <a:t>如何促進行人和自動駕駛汽車之間的舒適互動</a:t>
            </a:r>
          </a:p>
        </p:txBody>
      </p:sp>
      <p:sp>
        <p:nvSpPr>
          <p:cNvPr id="3" name="文本框 7">
            <a:extLst>
              <a:ext uri="{FF2B5EF4-FFF2-40B4-BE49-F238E27FC236}">
                <a16:creationId xmlns:a16="http://schemas.microsoft.com/office/drawing/2014/main" id="{D66D5E0D-FFB4-1525-4A5D-AA9C11B921B7}"/>
              </a:ext>
            </a:extLst>
          </p:cNvPr>
          <p:cNvSpPr txBox="1"/>
          <p:nvPr/>
        </p:nvSpPr>
        <p:spPr>
          <a:xfrm>
            <a:off x="1362269" y="254980"/>
            <a:ext cx="4314836" cy="584775"/>
          </a:xfrm>
          <a:prstGeom prst="rect">
            <a:avLst/>
          </a:prstGeom>
          <a:noFill/>
        </p:spPr>
        <p:txBody>
          <a:bodyPr wrap="none" rtlCol="0">
            <a:spAutoFit/>
          </a:bodyPr>
          <a:lstStyle/>
          <a:p>
            <a:r>
              <a:rPr lang="en-US" altLang="zh-CN" sz="3200" dirty="0">
                <a:latin typeface="+mj-lt"/>
                <a:ea typeface="字魂58号-创中黑" panose="00000500000000000000" pitchFamily="2" charset="-122"/>
              </a:rPr>
              <a:t>Introduction</a:t>
            </a:r>
            <a:r>
              <a:rPr lang="zh-TW" altLang="en-US" sz="3200" dirty="0">
                <a:latin typeface="+mj-lt"/>
                <a:ea typeface="字魂58号-创中黑" panose="00000500000000000000" pitchFamily="2" charset="-122"/>
              </a:rPr>
              <a:t>－</a:t>
            </a:r>
            <a:r>
              <a:rPr lang="zh-TW" altLang="en-US" sz="3200" dirty="0">
                <a:latin typeface="+mj-ea"/>
                <a:ea typeface="+mj-ea"/>
              </a:rPr>
              <a:t>背景動機</a:t>
            </a:r>
            <a:endParaRPr lang="zh-CN" altLang="en-US" sz="3200" dirty="0">
              <a:latin typeface="+mj-ea"/>
              <a:ea typeface="+mj-ea"/>
            </a:endParaRPr>
          </a:p>
        </p:txBody>
      </p:sp>
    </p:spTree>
    <p:extLst>
      <p:ext uri="{BB962C8B-B14F-4D97-AF65-F5344CB8AC3E}">
        <p14:creationId xmlns:p14="http://schemas.microsoft.com/office/powerpoint/2010/main" val="2651850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6238F44B-1AF9-E272-94E8-E2BB150E676A}"/>
              </a:ext>
            </a:extLst>
          </p:cNvPr>
          <p:cNvSpPr txBox="1"/>
          <p:nvPr/>
        </p:nvSpPr>
        <p:spPr>
          <a:xfrm>
            <a:off x="780660" y="925001"/>
            <a:ext cx="11159612" cy="2174891"/>
          </a:xfrm>
          <a:prstGeom prst="rect">
            <a:avLst/>
          </a:prstGeom>
          <a:noFill/>
        </p:spPr>
        <p:txBody>
          <a:bodyPr wrap="square" rtlCol="0">
            <a:spAutoFit/>
          </a:bodyPr>
          <a:lstStyle/>
          <a:p>
            <a:pPr algn="just">
              <a:lnSpc>
                <a:spcPct val="125000"/>
              </a:lnSpc>
              <a:spcBef>
                <a:spcPts val="300"/>
              </a:spcBef>
              <a:spcAft>
                <a:spcPts val="300"/>
              </a:spcAft>
              <a:buFont typeface="Wingdings" panose="05000000000000000000" pitchFamily="2" charset="2"/>
              <a:buChar char="Ø"/>
            </a:pPr>
            <a:r>
              <a:rPr lang="en-US" altLang="zh-TW" sz="2200" dirty="0" err="1"/>
              <a:t>Lagström</a:t>
            </a:r>
            <a:r>
              <a:rPr lang="en-US" altLang="zh-TW" sz="2200" dirty="0"/>
              <a:t> &amp;</a:t>
            </a:r>
            <a:r>
              <a:rPr lang="zh-TW" altLang="en-US" sz="2200" dirty="0"/>
              <a:t> </a:t>
            </a:r>
            <a:r>
              <a:rPr lang="en-US" altLang="zh-TW" sz="2200" dirty="0"/>
              <a:t>Lundgren (2015) </a:t>
            </a:r>
            <a:r>
              <a:rPr lang="zh-TW" altLang="en-US" sz="2200" dirty="0"/>
              <a:t>使用綠野仙踪技術模擬自動駕駛汽車，研究人員開發了一個原型</a:t>
            </a:r>
            <a:r>
              <a:rPr lang="en-US" altLang="zh-TW" sz="2200" dirty="0"/>
              <a:t>HMI</a:t>
            </a:r>
            <a:r>
              <a:rPr lang="zh-TW" altLang="en-US" sz="2200" dirty="0"/>
              <a:t>，通過上擋風玻璃上的</a:t>
            </a:r>
            <a:r>
              <a:rPr lang="en-US" altLang="zh-TW" sz="2200" dirty="0"/>
              <a:t>LED</a:t>
            </a:r>
            <a:r>
              <a:rPr lang="zh-TW" altLang="en-US" sz="2200" dirty="0"/>
              <a:t>燈帶，將車輛模式及其意圖傳達給行人。車輛傳達了「自動駕駛模式」、「即將讓路」、「正在休息」或「即將啟動」的訊息，結果表示當遇到沒有任何 </a:t>
            </a:r>
            <a:r>
              <a:rPr lang="en-US" altLang="zh-TW" sz="2200" dirty="0"/>
              <a:t>AVIP </a:t>
            </a:r>
            <a:r>
              <a:rPr lang="zh-TW" altLang="en-US" sz="2200" dirty="0"/>
              <a:t>系統的 </a:t>
            </a:r>
            <a:r>
              <a:rPr lang="en-US" altLang="zh-TW" sz="2200" dirty="0"/>
              <a:t>AV </a:t>
            </a:r>
            <a:r>
              <a:rPr lang="zh-TW" altLang="en-US" sz="2200" dirty="0"/>
              <a:t>時，只有約 </a:t>
            </a:r>
            <a:r>
              <a:rPr lang="en-US" altLang="zh-TW" sz="2200" dirty="0"/>
              <a:t>13% </a:t>
            </a:r>
            <a:r>
              <a:rPr lang="zh-TW" altLang="en-US" sz="2200" dirty="0"/>
              <a:t>的受測者表示他們會在汽車停下之前開始穿越。當有的時候，會在汽車停下之前穿越馬路的受測者提高至</a:t>
            </a:r>
            <a:r>
              <a:rPr lang="en-US" altLang="zh-TW" sz="2200" dirty="0"/>
              <a:t>38%</a:t>
            </a:r>
            <a:r>
              <a:rPr lang="zh-TW" altLang="en-US" sz="2200" dirty="0"/>
              <a:t>。</a:t>
            </a:r>
            <a:endParaRPr lang="en-US" altLang="zh-TW" sz="2200" dirty="0"/>
          </a:p>
        </p:txBody>
      </p:sp>
      <p:sp>
        <p:nvSpPr>
          <p:cNvPr id="3" name="文本框 7">
            <a:extLst>
              <a:ext uri="{FF2B5EF4-FFF2-40B4-BE49-F238E27FC236}">
                <a16:creationId xmlns:a16="http://schemas.microsoft.com/office/drawing/2014/main" id="{838276CB-6950-E4D8-B1F6-EAB54210D730}"/>
              </a:ext>
            </a:extLst>
          </p:cNvPr>
          <p:cNvSpPr txBox="1"/>
          <p:nvPr/>
        </p:nvSpPr>
        <p:spPr>
          <a:xfrm>
            <a:off x="1362269" y="254980"/>
            <a:ext cx="4314836" cy="584775"/>
          </a:xfrm>
          <a:prstGeom prst="rect">
            <a:avLst/>
          </a:prstGeom>
          <a:noFill/>
        </p:spPr>
        <p:txBody>
          <a:bodyPr wrap="none" rtlCol="0">
            <a:spAutoFit/>
          </a:bodyPr>
          <a:lstStyle/>
          <a:p>
            <a:r>
              <a:rPr lang="en-US" altLang="zh-CN" sz="3200" dirty="0">
                <a:latin typeface="+mj-lt"/>
                <a:ea typeface="字魂58号-创中黑" panose="00000500000000000000" pitchFamily="2" charset="-122"/>
              </a:rPr>
              <a:t>Introduction</a:t>
            </a:r>
            <a:r>
              <a:rPr lang="zh-TW" altLang="en-US" sz="3200" dirty="0">
                <a:latin typeface="+mj-lt"/>
                <a:ea typeface="字魂58号-创中黑" panose="00000500000000000000" pitchFamily="2" charset="-122"/>
              </a:rPr>
              <a:t>－</a:t>
            </a:r>
            <a:r>
              <a:rPr lang="zh-TW" altLang="en-US" sz="3200" dirty="0">
                <a:latin typeface="+mj-ea"/>
                <a:ea typeface="+mj-ea"/>
              </a:rPr>
              <a:t>文獻探討</a:t>
            </a:r>
            <a:endParaRPr lang="zh-CN" altLang="en-US" sz="3200" dirty="0">
              <a:latin typeface="+mj-ea"/>
              <a:ea typeface="+mj-ea"/>
            </a:endParaRPr>
          </a:p>
        </p:txBody>
      </p:sp>
      <p:grpSp>
        <p:nvGrpSpPr>
          <p:cNvPr id="6" name="群組 5">
            <a:extLst>
              <a:ext uri="{FF2B5EF4-FFF2-40B4-BE49-F238E27FC236}">
                <a16:creationId xmlns:a16="http://schemas.microsoft.com/office/drawing/2014/main" id="{45096282-FA62-423A-F42A-673DDC99CF7E}"/>
              </a:ext>
            </a:extLst>
          </p:cNvPr>
          <p:cNvGrpSpPr/>
          <p:nvPr/>
        </p:nvGrpSpPr>
        <p:grpSpPr>
          <a:xfrm>
            <a:off x="6289308" y="3092523"/>
            <a:ext cx="5820123" cy="3765477"/>
            <a:chOff x="6446624" y="2000871"/>
            <a:chExt cx="5639067" cy="4235924"/>
          </a:xfrm>
        </p:grpSpPr>
        <p:pic>
          <p:nvPicPr>
            <p:cNvPr id="10" name="圖片 9">
              <a:extLst>
                <a:ext uri="{FF2B5EF4-FFF2-40B4-BE49-F238E27FC236}">
                  <a16:creationId xmlns:a16="http://schemas.microsoft.com/office/drawing/2014/main" id="{62898E3E-2C19-BCEE-27F0-8135DFD587BD}"/>
                </a:ext>
              </a:extLst>
            </p:cNvPr>
            <p:cNvPicPr>
              <a:picLocks noChangeAspect="1"/>
            </p:cNvPicPr>
            <p:nvPr/>
          </p:nvPicPr>
          <p:blipFill>
            <a:blip r:embed="rId3"/>
            <a:stretch>
              <a:fillRect/>
            </a:stretch>
          </p:blipFill>
          <p:spPr>
            <a:xfrm>
              <a:off x="6446624" y="2318125"/>
              <a:ext cx="5639067" cy="3537818"/>
            </a:xfrm>
            <a:prstGeom prst="rect">
              <a:avLst/>
            </a:prstGeom>
          </p:spPr>
        </p:pic>
        <p:sp>
          <p:nvSpPr>
            <p:cNvPr id="11" name="文字方塊 10">
              <a:extLst>
                <a:ext uri="{FF2B5EF4-FFF2-40B4-BE49-F238E27FC236}">
                  <a16:creationId xmlns:a16="http://schemas.microsoft.com/office/drawing/2014/main" id="{8F571641-7BE5-997A-85D9-2DE62F67B32C}"/>
                </a:ext>
              </a:extLst>
            </p:cNvPr>
            <p:cNvSpPr txBox="1"/>
            <p:nvPr/>
          </p:nvSpPr>
          <p:spPr>
            <a:xfrm>
              <a:off x="6790595" y="2000871"/>
              <a:ext cx="2367645" cy="380852"/>
            </a:xfrm>
            <a:prstGeom prst="rect">
              <a:avLst/>
            </a:prstGeom>
            <a:noFill/>
          </p:spPr>
          <p:txBody>
            <a:bodyPr wrap="square" rtlCol="0">
              <a:spAutoFit/>
            </a:bodyPr>
            <a:lstStyle/>
            <a:p>
              <a:r>
                <a:rPr lang="zh-TW" altLang="en-US" sz="1600" dirty="0"/>
                <a:t>為自動駕駛汽車</a:t>
              </a:r>
              <a:r>
                <a:rPr lang="en-US" altLang="zh-TW" sz="1600" dirty="0"/>
                <a:t>AD mode</a:t>
              </a:r>
              <a:endParaRPr lang="zh-TW" altLang="en-US" sz="1600" dirty="0"/>
            </a:p>
          </p:txBody>
        </p:sp>
        <p:sp>
          <p:nvSpPr>
            <p:cNvPr id="12" name="文字方塊 11">
              <a:extLst>
                <a:ext uri="{FF2B5EF4-FFF2-40B4-BE49-F238E27FC236}">
                  <a16:creationId xmlns:a16="http://schemas.microsoft.com/office/drawing/2014/main" id="{EF080183-C8B7-802F-0108-7CA5E0481623}"/>
                </a:ext>
              </a:extLst>
            </p:cNvPr>
            <p:cNvSpPr txBox="1"/>
            <p:nvPr/>
          </p:nvSpPr>
          <p:spPr>
            <a:xfrm>
              <a:off x="9681683" y="2000871"/>
              <a:ext cx="2174915" cy="380852"/>
            </a:xfrm>
            <a:prstGeom prst="rect">
              <a:avLst/>
            </a:prstGeom>
            <a:noFill/>
          </p:spPr>
          <p:txBody>
            <a:bodyPr wrap="square" rtlCol="0">
              <a:spAutoFit/>
            </a:bodyPr>
            <a:lstStyle/>
            <a:p>
              <a:pPr algn="ctr"/>
              <a:r>
                <a:rPr lang="zh-TW" altLang="en-US" sz="1600" dirty="0"/>
                <a:t>即將讓路</a:t>
              </a:r>
              <a:r>
                <a:rPr lang="en-US" altLang="zh-TW" sz="1600" dirty="0"/>
                <a:t>About to Yield</a:t>
              </a:r>
              <a:endParaRPr lang="zh-TW" altLang="en-US" sz="1600" dirty="0"/>
            </a:p>
          </p:txBody>
        </p:sp>
        <p:sp>
          <p:nvSpPr>
            <p:cNvPr id="13" name="文字方塊 12">
              <a:extLst>
                <a:ext uri="{FF2B5EF4-FFF2-40B4-BE49-F238E27FC236}">
                  <a16:creationId xmlns:a16="http://schemas.microsoft.com/office/drawing/2014/main" id="{70266EF8-B238-62AF-95DE-99441B7DC1B2}"/>
                </a:ext>
              </a:extLst>
            </p:cNvPr>
            <p:cNvSpPr txBox="1"/>
            <p:nvPr/>
          </p:nvSpPr>
          <p:spPr>
            <a:xfrm>
              <a:off x="7013359" y="5845623"/>
              <a:ext cx="1922118" cy="380852"/>
            </a:xfrm>
            <a:prstGeom prst="rect">
              <a:avLst/>
            </a:prstGeom>
            <a:noFill/>
          </p:spPr>
          <p:txBody>
            <a:bodyPr wrap="square" rtlCol="0">
              <a:spAutoFit/>
            </a:bodyPr>
            <a:lstStyle/>
            <a:p>
              <a:pPr algn="ctr"/>
              <a:r>
                <a:rPr lang="zh-TW" altLang="en-US" sz="1600" dirty="0"/>
                <a:t>正在休息</a:t>
              </a:r>
              <a:r>
                <a:rPr lang="en-US" altLang="zh-TW" sz="1600" dirty="0"/>
                <a:t>I’m Resting</a:t>
              </a:r>
              <a:endParaRPr lang="zh-TW" altLang="en-US" sz="1600" dirty="0"/>
            </a:p>
          </p:txBody>
        </p:sp>
        <p:sp>
          <p:nvSpPr>
            <p:cNvPr id="14" name="文字方塊 13">
              <a:extLst>
                <a:ext uri="{FF2B5EF4-FFF2-40B4-BE49-F238E27FC236}">
                  <a16:creationId xmlns:a16="http://schemas.microsoft.com/office/drawing/2014/main" id="{814B76C7-7CA7-5F44-E401-4E86D102FBA4}"/>
                </a:ext>
              </a:extLst>
            </p:cNvPr>
            <p:cNvSpPr txBox="1"/>
            <p:nvPr/>
          </p:nvSpPr>
          <p:spPr>
            <a:xfrm>
              <a:off x="9604052" y="5855943"/>
              <a:ext cx="2330176" cy="380852"/>
            </a:xfrm>
            <a:prstGeom prst="rect">
              <a:avLst/>
            </a:prstGeom>
            <a:noFill/>
          </p:spPr>
          <p:txBody>
            <a:bodyPr wrap="square" rtlCol="0">
              <a:spAutoFit/>
            </a:bodyPr>
            <a:lstStyle/>
            <a:p>
              <a:pPr algn="ctr"/>
              <a:r>
                <a:rPr lang="zh-TW" altLang="en-US" sz="1600" dirty="0"/>
                <a:t>即將啟動</a:t>
              </a:r>
              <a:r>
                <a:rPr lang="en-US" altLang="zh-TW" sz="1600" dirty="0"/>
                <a:t>About to start</a:t>
              </a:r>
              <a:endParaRPr lang="zh-TW" altLang="en-US" sz="1600" dirty="0"/>
            </a:p>
          </p:txBody>
        </p:sp>
      </p:grpSp>
      <p:grpSp>
        <p:nvGrpSpPr>
          <p:cNvPr id="17" name="群組 16">
            <a:extLst>
              <a:ext uri="{FF2B5EF4-FFF2-40B4-BE49-F238E27FC236}">
                <a16:creationId xmlns:a16="http://schemas.microsoft.com/office/drawing/2014/main" id="{F3CA9203-F683-9861-A285-2D0875A20624}"/>
              </a:ext>
            </a:extLst>
          </p:cNvPr>
          <p:cNvGrpSpPr/>
          <p:nvPr/>
        </p:nvGrpSpPr>
        <p:grpSpPr>
          <a:xfrm>
            <a:off x="822795" y="3374542"/>
            <a:ext cx="5079898" cy="2997394"/>
            <a:chOff x="669161" y="3270133"/>
            <a:chExt cx="5079898" cy="2997394"/>
          </a:xfrm>
        </p:grpSpPr>
        <p:pic>
          <p:nvPicPr>
            <p:cNvPr id="15" name="圖片 14">
              <a:extLst>
                <a:ext uri="{FF2B5EF4-FFF2-40B4-BE49-F238E27FC236}">
                  <a16:creationId xmlns:a16="http://schemas.microsoft.com/office/drawing/2014/main" id="{19BAF27A-2ACD-A304-232F-6B4CF8E2F9C7}"/>
                </a:ext>
              </a:extLst>
            </p:cNvPr>
            <p:cNvPicPr>
              <a:picLocks noChangeAspect="1"/>
            </p:cNvPicPr>
            <p:nvPr/>
          </p:nvPicPr>
          <p:blipFill>
            <a:blip r:embed="rId4"/>
            <a:stretch>
              <a:fillRect/>
            </a:stretch>
          </p:blipFill>
          <p:spPr>
            <a:xfrm>
              <a:off x="669161" y="3639465"/>
              <a:ext cx="5079898" cy="2628062"/>
            </a:xfrm>
            <a:prstGeom prst="rect">
              <a:avLst/>
            </a:prstGeom>
          </p:spPr>
        </p:pic>
        <p:sp>
          <p:nvSpPr>
            <p:cNvPr id="16" name="文字方塊 15">
              <a:extLst>
                <a:ext uri="{FF2B5EF4-FFF2-40B4-BE49-F238E27FC236}">
                  <a16:creationId xmlns:a16="http://schemas.microsoft.com/office/drawing/2014/main" id="{903D0796-FFEE-5D32-FAE6-05A6BA4E7530}"/>
                </a:ext>
              </a:extLst>
            </p:cNvPr>
            <p:cNvSpPr txBox="1"/>
            <p:nvPr/>
          </p:nvSpPr>
          <p:spPr>
            <a:xfrm>
              <a:off x="2615696" y="3270133"/>
              <a:ext cx="1186828" cy="369332"/>
            </a:xfrm>
            <a:prstGeom prst="rect">
              <a:avLst/>
            </a:prstGeom>
            <a:noFill/>
          </p:spPr>
          <p:txBody>
            <a:bodyPr wrap="square" rtlCol="0">
              <a:spAutoFit/>
            </a:bodyPr>
            <a:lstStyle/>
            <a:p>
              <a:r>
                <a:rPr lang="en-US" altLang="zh-TW" dirty="0"/>
                <a:t>Volvo V40</a:t>
              </a:r>
              <a:endParaRPr lang="zh-TW" altLang="en-US" dirty="0"/>
            </a:p>
          </p:txBody>
        </p:sp>
      </p:grpSp>
    </p:spTree>
    <p:extLst>
      <p:ext uri="{BB962C8B-B14F-4D97-AF65-F5344CB8AC3E}">
        <p14:creationId xmlns:p14="http://schemas.microsoft.com/office/powerpoint/2010/main" val="208468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6238F44B-1AF9-E272-94E8-E2BB150E676A}"/>
              </a:ext>
            </a:extLst>
          </p:cNvPr>
          <p:cNvSpPr txBox="1"/>
          <p:nvPr/>
        </p:nvSpPr>
        <p:spPr>
          <a:xfrm>
            <a:off x="769774" y="1122568"/>
            <a:ext cx="11159612" cy="1405449"/>
          </a:xfrm>
          <a:prstGeom prst="rect">
            <a:avLst/>
          </a:prstGeom>
          <a:noFill/>
        </p:spPr>
        <p:txBody>
          <a:bodyPr wrap="square" rtlCol="0">
            <a:spAutoFit/>
          </a:bodyPr>
          <a:lstStyle/>
          <a:p>
            <a:pPr algn="just">
              <a:lnSpc>
                <a:spcPct val="125000"/>
              </a:lnSpc>
              <a:spcBef>
                <a:spcPts val="300"/>
              </a:spcBef>
              <a:spcAft>
                <a:spcPts val="300"/>
              </a:spcAft>
              <a:buFont typeface="Wingdings" panose="05000000000000000000" pitchFamily="2" charset="2"/>
              <a:buChar char="Ø"/>
            </a:pPr>
            <a:r>
              <a:rPr lang="en-US" altLang="zh-TW" sz="2200" dirty="0" err="1"/>
              <a:t>Clamann</a:t>
            </a:r>
            <a:r>
              <a:rPr lang="zh-TW" altLang="en-US" sz="2200" dirty="0"/>
              <a:t> 等人於</a:t>
            </a:r>
            <a:r>
              <a:rPr lang="en-US" altLang="zh-TW" sz="2200" dirty="0"/>
              <a:t>2017</a:t>
            </a:r>
            <a:r>
              <a:rPr lang="zh-TW" altLang="en-US" sz="2200" dirty="0"/>
              <a:t>年向</a:t>
            </a:r>
            <a:r>
              <a:rPr lang="en-US" altLang="zh-TW" sz="2200" dirty="0"/>
              <a:t>50</a:t>
            </a:r>
            <a:r>
              <a:rPr lang="zh-TW" altLang="en-US" sz="2200" dirty="0"/>
              <a:t>名受測者呈現兩個不同資訊的</a:t>
            </a:r>
            <a:r>
              <a:rPr lang="en-US" altLang="zh-TW" sz="2200" dirty="0" err="1"/>
              <a:t>eHMI</a:t>
            </a:r>
            <a:r>
              <a:rPr lang="en-US" altLang="zh-TW" sz="2200" dirty="0"/>
              <a:t>(</a:t>
            </a:r>
            <a:r>
              <a:rPr lang="zh-TW" altLang="en-US" sz="2200" dirty="0"/>
              <a:t>帶有步行</a:t>
            </a:r>
            <a:r>
              <a:rPr lang="en-US" altLang="zh-TW" sz="2200" dirty="0"/>
              <a:t>/</a:t>
            </a:r>
            <a:r>
              <a:rPr lang="zh-TW" altLang="en-US" sz="2200" dirty="0"/>
              <a:t>禁止步行的介面</a:t>
            </a:r>
            <a:r>
              <a:rPr lang="en-US" altLang="zh-TW" sz="2200" dirty="0"/>
              <a:t>) </a:t>
            </a:r>
            <a:r>
              <a:rPr lang="zh-TW" altLang="en-US" sz="2200" dirty="0"/>
              <a:t>，介面是放置在貨車的散熱格柵上。</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結果表示，有</a:t>
            </a:r>
            <a:r>
              <a:rPr lang="en-US" altLang="zh-TW" sz="2200" dirty="0"/>
              <a:t>46% </a:t>
            </a:r>
            <a:r>
              <a:rPr lang="zh-TW" altLang="en-US" sz="2200" dirty="0"/>
              <a:t>的受測者認為使用</a:t>
            </a:r>
            <a:r>
              <a:rPr lang="en-US" altLang="zh-TW" sz="2200" dirty="0" err="1"/>
              <a:t>eHMI</a:t>
            </a:r>
            <a:r>
              <a:rPr lang="zh-TW" altLang="en-US" sz="2200" dirty="0"/>
              <a:t>會讓他們更容易做出過馬路決定。</a:t>
            </a:r>
            <a:endParaRPr lang="en-US" altLang="zh-TW" sz="2200" dirty="0"/>
          </a:p>
        </p:txBody>
      </p:sp>
      <p:sp>
        <p:nvSpPr>
          <p:cNvPr id="3" name="文本框 7">
            <a:extLst>
              <a:ext uri="{FF2B5EF4-FFF2-40B4-BE49-F238E27FC236}">
                <a16:creationId xmlns:a16="http://schemas.microsoft.com/office/drawing/2014/main" id="{838276CB-6950-E4D8-B1F6-EAB54210D730}"/>
              </a:ext>
            </a:extLst>
          </p:cNvPr>
          <p:cNvSpPr txBox="1"/>
          <p:nvPr/>
        </p:nvSpPr>
        <p:spPr>
          <a:xfrm>
            <a:off x="1362269" y="254980"/>
            <a:ext cx="4314836" cy="584775"/>
          </a:xfrm>
          <a:prstGeom prst="rect">
            <a:avLst/>
          </a:prstGeom>
          <a:noFill/>
        </p:spPr>
        <p:txBody>
          <a:bodyPr wrap="none" rtlCol="0">
            <a:spAutoFit/>
          </a:bodyPr>
          <a:lstStyle/>
          <a:p>
            <a:r>
              <a:rPr lang="en-US" altLang="zh-CN" sz="3200" dirty="0">
                <a:latin typeface="+mj-lt"/>
                <a:ea typeface="字魂58号-创中黑" panose="00000500000000000000" pitchFamily="2" charset="-122"/>
              </a:rPr>
              <a:t>Introduction</a:t>
            </a:r>
            <a:r>
              <a:rPr lang="zh-TW" altLang="en-US" sz="3200" dirty="0">
                <a:latin typeface="+mj-lt"/>
                <a:ea typeface="字魂58号-创中黑" panose="00000500000000000000" pitchFamily="2" charset="-122"/>
              </a:rPr>
              <a:t>－</a:t>
            </a:r>
            <a:r>
              <a:rPr lang="zh-TW" altLang="en-US" sz="3200" dirty="0">
                <a:latin typeface="+mj-ea"/>
                <a:ea typeface="+mj-ea"/>
              </a:rPr>
              <a:t>文獻探討</a:t>
            </a:r>
            <a:endParaRPr lang="zh-CN" altLang="en-US" sz="3200" dirty="0">
              <a:latin typeface="+mj-ea"/>
              <a:ea typeface="+mj-ea"/>
            </a:endParaRPr>
          </a:p>
        </p:txBody>
      </p:sp>
      <p:pic>
        <p:nvPicPr>
          <p:cNvPr id="6" name="圖片 5">
            <a:extLst>
              <a:ext uri="{FF2B5EF4-FFF2-40B4-BE49-F238E27FC236}">
                <a16:creationId xmlns:a16="http://schemas.microsoft.com/office/drawing/2014/main" id="{5994ED28-F039-2C1F-9846-F101D9BFD184}"/>
              </a:ext>
            </a:extLst>
          </p:cNvPr>
          <p:cNvPicPr>
            <a:picLocks noChangeAspect="1"/>
          </p:cNvPicPr>
          <p:nvPr/>
        </p:nvPicPr>
        <p:blipFill>
          <a:blip r:embed="rId3"/>
          <a:stretch>
            <a:fillRect/>
          </a:stretch>
        </p:blipFill>
        <p:spPr>
          <a:xfrm>
            <a:off x="1575318" y="2870043"/>
            <a:ext cx="3321054" cy="2969968"/>
          </a:xfrm>
          <a:prstGeom prst="rect">
            <a:avLst/>
          </a:prstGeom>
        </p:spPr>
      </p:pic>
      <p:pic>
        <p:nvPicPr>
          <p:cNvPr id="12" name="圖片 11">
            <a:extLst>
              <a:ext uri="{FF2B5EF4-FFF2-40B4-BE49-F238E27FC236}">
                <a16:creationId xmlns:a16="http://schemas.microsoft.com/office/drawing/2014/main" id="{3BD8DF94-3266-2F51-1951-956CBC08A647}"/>
              </a:ext>
            </a:extLst>
          </p:cNvPr>
          <p:cNvPicPr>
            <a:picLocks noChangeAspect="1"/>
          </p:cNvPicPr>
          <p:nvPr/>
        </p:nvPicPr>
        <p:blipFill>
          <a:blip r:embed="rId4"/>
          <a:stretch>
            <a:fillRect/>
          </a:stretch>
        </p:blipFill>
        <p:spPr>
          <a:xfrm>
            <a:off x="5424113" y="3141484"/>
            <a:ext cx="2785441" cy="1584955"/>
          </a:xfrm>
          <a:prstGeom prst="rect">
            <a:avLst/>
          </a:prstGeom>
        </p:spPr>
      </p:pic>
      <p:pic>
        <p:nvPicPr>
          <p:cNvPr id="13" name="圖片 12">
            <a:extLst>
              <a:ext uri="{FF2B5EF4-FFF2-40B4-BE49-F238E27FC236}">
                <a16:creationId xmlns:a16="http://schemas.microsoft.com/office/drawing/2014/main" id="{4087D6ED-767D-2259-F0F6-78E85FEA9EF2}"/>
              </a:ext>
            </a:extLst>
          </p:cNvPr>
          <p:cNvPicPr>
            <a:picLocks noChangeAspect="1"/>
          </p:cNvPicPr>
          <p:nvPr/>
        </p:nvPicPr>
        <p:blipFill>
          <a:blip r:embed="rId5"/>
          <a:stretch>
            <a:fillRect/>
          </a:stretch>
        </p:blipFill>
        <p:spPr>
          <a:xfrm>
            <a:off x="8308043" y="3141484"/>
            <a:ext cx="2802950" cy="1584955"/>
          </a:xfrm>
          <a:prstGeom prst="rect">
            <a:avLst/>
          </a:prstGeom>
        </p:spPr>
      </p:pic>
      <p:sp>
        <p:nvSpPr>
          <p:cNvPr id="8" name="橢圓 7">
            <a:extLst>
              <a:ext uri="{FF2B5EF4-FFF2-40B4-BE49-F238E27FC236}">
                <a16:creationId xmlns:a16="http://schemas.microsoft.com/office/drawing/2014/main" id="{505F27A9-BA15-4B4D-BBAB-4E49C8A6EC1B}"/>
              </a:ext>
            </a:extLst>
          </p:cNvPr>
          <p:cNvSpPr/>
          <p:nvPr/>
        </p:nvSpPr>
        <p:spPr>
          <a:xfrm>
            <a:off x="2708701" y="4506686"/>
            <a:ext cx="1621971" cy="10123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86467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文本框 7">
            <a:extLst>
              <a:ext uri="{FF2B5EF4-FFF2-40B4-BE49-F238E27FC236}">
                <a16:creationId xmlns:a16="http://schemas.microsoft.com/office/drawing/2014/main" id="{6238F44B-1AF9-E272-94E8-E2BB150E676A}"/>
              </a:ext>
            </a:extLst>
          </p:cNvPr>
          <p:cNvSpPr txBox="1"/>
          <p:nvPr/>
        </p:nvSpPr>
        <p:spPr>
          <a:xfrm>
            <a:off x="769774" y="1122568"/>
            <a:ext cx="11159612" cy="3598357"/>
          </a:xfrm>
          <a:prstGeom prst="rect">
            <a:avLst/>
          </a:prstGeom>
          <a:noFill/>
        </p:spPr>
        <p:txBody>
          <a:bodyPr wrap="square" rtlCol="0">
            <a:spAutoFit/>
          </a:bodyPr>
          <a:lstStyle/>
          <a:p>
            <a:pPr algn="just">
              <a:lnSpc>
                <a:spcPct val="125000"/>
              </a:lnSpc>
              <a:spcBef>
                <a:spcPts val="300"/>
              </a:spcBef>
              <a:spcAft>
                <a:spcPts val="300"/>
              </a:spcAft>
              <a:buFont typeface="Wingdings" panose="05000000000000000000" pitchFamily="2" charset="2"/>
              <a:buChar char="Ø"/>
            </a:pPr>
            <a:r>
              <a:rPr lang="en-US" altLang="zh-TW" sz="2200" dirty="0" err="1"/>
              <a:t>Fridman</a:t>
            </a:r>
            <a:r>
              <a:rPr lang="zh-TW" altLang="en-US" sz="2200" dirty="0"/>
              <a:t> 等人於</a:t>
            </a:r>
            <a:r>
              <a:rPr lang="en-US" altLang="zh-TW" sz="2200" dirty="0"/>
              <a:t>2017</a:t>
            </a:r>
            <a:r>
              <a:rPr lang="zh-TW" altLang="en-US" sz="2200" dirty="0"/>
              <a:t>年使用影片的方式向</a:t>
            </a:r>
            <a:r>
              <a:rPr lang="en-US" altLang="zh-TW" sz="2200" dirty="0"/>
              <a:t>200</a:t>
            </a:r>
            <a:r>
              <a:rPr lang="zh-TW" altLang="en-US" sz="2200" dirty="0"/>
              <a:t>名受測者呈現</a:t>
            </a:r>
            <a:r>
              <a:rPr lang="en-US" altLang="zh-TW" sz="2200" dirty="0"/>
              <a:t>30</a:t>
            </a:r>
            <a:r>
              <a:rPr lang="zh-TW" altLang="en-US" sz="2200" dirty="0"/>
              <a:t>種介面設計，受測者根據介面設計決定是否可以安全通過馬路</a:t>
            </a:r>
            <a:r>
              <a:rPr lang="en-US" altLang="zh-TW" sz="2200" dirty="0"/>
              <a:t>(</a:t>
            </a:r>
            <a:r>
              <a:rPr lang="zh-TW" altLang="en-US" sz="2200" dirty="0"/>
              <a:t>是、否、不確定</a:t>
            </a:r>
            <a:r>
              <a:rPr lang="en-US" altLang="zh-TW" sz="2200" dirty="0"/>
              <a:t>)</a:t>
            </a:r>
            <a:r>
              <a:rPr lang="zh-TW" altLang="en-US" sz="2200" dirty="0"/>
              <a:t>，受測者被告知想像自己是一名行人，觀察正在靠近的車輛，並決定是否可以安全過馬路。</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介面放置在擋風玻璃上、散熱格柵上或投影至車輛前方地面，還有使用前燈，顯示顏色在紅色、綠色和黃色之間做變化。</a:t>
            </a:r>
            <a:endParaRPr lang="en-US" altLang="zh-TW" sz="2200" dirty="0"/>
          </a:p>
          <a:p>
            <a:pPr algn="just">
              <a:lnSpc>
                <a:spcPct val="125000"/>
              </a:lnSpc>
              <a:spcBef>
                <a:spcPts val="300"/>
              </a:spcBef>
              <a:spcAft>
                <a:spcPts val="300"/>
              </a:spcAft>
              <a:buFont typeface="Wingdings" panose="05000000000000000000" pitchFamily="2" charset="2"/>
              <a:buChar char="Ø"/>
            </a:pPr>
            <a:r>
              <a:rPr lang="zh-TW" altLang="en-US" sz="2200" dirty="0"/>
              <a:t>結果表示，文字中綠色的「</a:t>
            </a:r>
            <a:r>
              <a:rPr lang="en-US" altLang="zh-TW" sz="2200" dirty="0"/>
              <a:t> WALK </a:t>
            </a:r>
            <a:r>
              <a:rPr lang="zh-TW" altLang="en-US" sz="2200" dirty="0"/>
              <a:t>」及小綠人明顯表示為可以安全過馬路；則文字中紅色的「</a:t>
            </a:r>
            <a:r>
              <a:rPr lang="en-US" altLang="zh-TW" sz="2200" dirty="0"/>
              <a:t> DON’T</a:t>
            </a:r>
            <a:r>
              <a:rPr lang="zh-TW" altLang="en-US" sz="2200" dirty="0"/>
              <a:t> </a:t>
            </a:r>
            <a:r>
              <a:rPr lang="en-US" altLang="zh-TW" sz="2200" dirty="0"/>
              <a:t>WALK </a:t>
            </a:r>
            <a:r>
              <a:rPr lang="zh-TW" altLang="en-US" sz="2200" dirty="0"/>
              <a:t>」及黃色的手舉起，明顯代表禁止過馬路，受測者認為這介面有助於進行過馬路的決策。</a:t>
            </a:r>
            <a:endParaRPr lang="en-US" altLang="zh-TW" sz="2400" dirty="0"/>
          </a:p>
        </p:txBody>
      </p:sp>
      <p:sp>
        <p:nvSpPr>
          <p:cNvPr id="3" name="文本框 7">
            <a:extLst>
              <a:ext uri="{FF2B5EF4-FFF2-40B4-BE49-F238E27FC236}">
                <a16:creationId xmlns:a16="http://schemas.microsoft.com/office/drawing/2014/main" id="{838276CB-6950-E4D8-B1F6-EAB54210D730}"/>
              </a:ext>
            </a:extLst>
          </p:cNvPr>
          <p:cNvSpPr txBox="1"/>
          <p:nvPr/>
        </p:nvSpPr>
        <p:spPr>
          <a:xfrm>
            <a:off x="1362269" y="254980"/>
            <a:ext cx="4314836" cy="584775"/>
          </a:xfrm>
          <a:prstGeom prst="rect">
            <a:avLst/>
          </a:prstGeom>
          <a:noFill/>
        </p:spPr>
        <p:txBody>
          <a:bodyPr wrap="none" rtlCol="0">
            <a:spAutoFit/>
          </a:bodyPr>
          <a:lstStyle/>
          <a:p>
            <a:r>
              <a:rPr lang="en-US" altLang="zh-CN" sz="3200" dirty="0">
                <a:latin typeface="+mj-lt"/>
                <a:ea typeface="字魂58号-创中黑" panose="00000500000000000000" pitchFamily="2" charset="-122"/>
              </a:rPr>
              <a:t>Introduction</a:t>
            </a:r>
            <a:r>
              <a:rPr lang="zh-TW" altLang="en-US" sz="3200" dirty="0">
                <a:latin typeface="+mj-lt"/>
                <a:ea typeface="字魂58号-创中黑" panose="00000500000000000000" pitchFamily="2" charset="-122"/>
              </a:rPr>
              <a:t>－</a:t>
            </a:r>
            <a:r>
              <a:rPr lang="zh-TW" altLang="en-US" sz="3200" dirty="0">
                <a:latin typeface="+mj-ea"/>
                <a:ea typeface="+mj-ea"/>
              </a:rPr>
              <a:t>文獻探討</a:t>
            </a:r>
            <a:endParaRPr lang="zh-CN" altLang="en-US" sz="3200" dirty="0">
              <a:latin typeface="+mj-ea"/>
              <a:ea typeface="+mj-ea"/>
            </a:endParaRPr>
          </a:p>
        </p:txBody>
      </p:sp>
      <p:pic>
        <p:nvPicPr>
          <p:cNvPr id="6" name="圖片 5">
            <a:extLst>
              <a:ext uri="{FF2B5EF4-FFF2-40B4-BE49-F238E27FC236}">
                <a16:creationId xmlns:a16="http://schemas.microsoft.com/office/drawing/2014/main" id="{8B39A2FA-5D46-C16D-6F9A-CB215C90A845}"/>
              </a:ext>
            </a:extLst>
          </p:cNvPr>
          <p:cNvPicPr>
            <a:picLocks noChangeAspect="1"/>
          </p:cNvPicPr>
          <p:nvPr/>
        </p:nvPicPr>
        <p:blipFill>
          <a:blip r:embed="rId3"/>
          <a:stretch>
            <a:fillRect/>
          </a:stretch>
        </p:blipFill>
        <p:spPr>
          <a:xfrm>
            <a:off x="3535161" y="4213927"/>
            <a:ext cx="4283887" cy="2519382"/>
          </a:xfrm>
          <a:prstGeom prst="rect">
            <a:avLst/>
          </a:prstGeom>
        </p:spPr>
      </p:pic>
    </p:spTree>
    <p:extLst>
      <p:ext uri="{BB962C8B-B14F-4D97-AF65-F5344CB8AC3E}">
        <p14:creationId xmlns:p14="http://schemas.microsoft.com/office/powerpoint/2010/main" val="2364514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D5F7B3B-0026-487B-A1C3-637D6401DA73}"/>
              </a:ext>
            </a:extLst>
          </p:cNvPr>
          <p:cNvSpPr/>
          <p:nvPr/>
        </p:nvSpPr>
        <p:spPr>
          <a:xfrm>
            <a:off x="0" y="1524283"/>
            <a:ext cx="12192000" cy="1554819"/>
          </a:xfrm>
          <a:prstGeom prst="rect">
            <a:avLst/>
          </a:prstGeom>
          <a:solidFill>
            <a:srgbClr val="047D8A">
              <a:alpha val="85098"/>
            </a:srgbClr>
          </a:solidFill>
          <a:ln>
            <a:noFill/>
          </a:ln>
          <a:effectLst>
            <a:outerShdw blurRad="203200" dist="152400" dir="5400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9EB7044-CE97-4E22-8134-2D2486C35593}"/>
              </a:ext>
            </a:extLst>
          </p:cNvPr>
          <p:cNvSpPr txBox="1"/>
          <p:nvPr/>
        </p:nvSpPr>
        <p:spPr>
          <a:xfrm>
            <a:off x="1236886" y="1797306"/>
            <a:ext cx="3468395" cy="1008772"/>
          </a:xfrm>
          <a:prstGeom prst="rect">
            <a:avLst/>
          </a:prstGeom>
          <a:noFill/>
        </p:spPr>
        <p:txBody>
          <a:bodyPr wrap="square" rtlCol="0">
            <a:spAutoFit/>
          </a:bodyPr>
          <a:lstStyle/>
          <a:p>
            <a:pPr algn="dist"/>
            <a:r>
              <a:rPr lang="en-US" altLang="zh-CN" sz="6000" dirty="0">
                <a:solidFill>
                  <a:schemeClr val="bg1"/>
                </a:solidFill>
                <a:latin typeface="+mj-lt"/>
                <a:ea typeface="字魂59号-创粗黑" panose="00000500000000000000" pitchFamily="2" charset="-122"/>
              </a:rPr>
              <a:t>Part 02</a:t>
            </a:r>
            <a:endParaRPr lang="zh-CN" altLang="en-US" sz="6000" dirty="0">
              <a:solidFill>
                <a:schemeClr val="bg1"/>
              </a:solidFill>
              <a:latin typeface="+mj-lt"/>
              <a:ea typeface="字魂59号-创粗黑" panose="00000500000000000000" pitchFamily="2" charset="-122"/>
            </a:endParaRPr>
          </a:p>
        </p:txBody>
      </p:sp>
      <p:sp>
        <p:nvSpPr>
          <p:cNvPr id="12" name="文本框 11">
            <a:extLst>
              <a:ext uri="{FF2B5EF4-FFF2-40B4-BE49-F238E27FC236}">
                <a16:creationId xmlns:a16="http://schemas.microsoft.com/office/drawing/2014/main" id="{E0466237-626A-46D0-B6BF-6E44B980F591}"/>
              </a:ext>
            </a:extLst>
          </p:cNvPr>
          <p:cNvSpPr txBox="1"/>
          <p:nvPr/>
        </p:nvSpPr>
        <p:spPr>
          <a:xfrm>
            <a:off x="1012951" y="3778899"/>
            <a:ext cx="6011304" cy="830997"/>
          </a:xfrm>
          <a:prstGeom prst="rect">
            <a:avLst/>
          </a:prstGeom>
          <a:noFill/>
        </p:spPr>
        <p:txBody>
          <a:bodyPr wrap="square" rtlCol="0">
            <a:spAutoFit/>
          </a:bodyPr>
          <a:lstStyle/>
          <a:p>
            <a:r>
              <a:rPr lang="zh-TW" altLang="en-US" sz="4800" b="1" dirty="0">
                <a:solidFill>
                  <a:srgbClr val="1B828D"/>
                </a:solidFill>
                <a:latin typeface="+mj-ea"/>
                <a:ea typeface="+mj-ea"/>
              </a:rPr>
              <a:t>第一部分</a:t>
            </a:r>
            <a:endParaRPr lang="zh-CN" altLang="en-US" sz="6000" dirty="0">
              <a:solidFill>
                <a:srgbClr val="1B828D"/>
              </a:solidFill>
              <a:latin typeface="+mj-ea"/>
              <a:ea typeface="+mj-ea"/>
            </a:endParaRPr>
          </a:p>
        </p:txBody>
      </p:sp>
      <p:sp>
        <p:nvSpPr>
          <p:cNvPr id="14" name="箭头: V 形 13">
            <a:extLst>
              <a:ext uri="{FF2B5EF4-FFF2-40B4-BE49-F238E27FC236}">
                <a16:creationId xmlns:a16="http://schemas.microsoft.com/office/drawing/2014/main" id="{1B0C058D-54FE-4F0D-99E3-0ABEDC8412E1}"/>
              </a:ext>
            </a:extLst>
          </p:cNvPr>
          <p:cNvSpPr/>
          <p:nvPr/>
        </p:nvSpPr>
        <p:spPr>
          <a:xfrm rot="5400000">
            <a:off x="5912213" y="6023052"/>
            <a:ext cx="367574" cy="637310"/>
          </a:xfrm>
          <a:prstGeom prst="chevron">
            <a:avLst>
              <a:gd name="adj" fmla="val 70000"/>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3164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部门工作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好看">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2276</Words>
  <Application>Microsoft Office PowerPoint</Application>
  <PresentationFormat>寬螢幕</PresentationFormat>
  <Paragraphs>182</Paragraphs>
  <Slides>26</Slides>
  <Notes>26</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26</vt:i4>
      </vt:variant>
    </vt:vector>
  </HeadingPairs>
  <TitlesOfParts>
    <vt:vector size="32" baseType="lpstr">
      <vt:lpstr>等线</vt:lpstr>
      <vt:lpstr>微軟正黑體</vt:lpstr>
      <vt:lpstr>Arial</vt:lpstr>
      <vt:lpstr>Calibri</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瑀婕 陳</cp:lastModifiedBy>
  <cp:revision>64</cp:revision>
  <dcterms:created xsi:type="dcterms:W3CDTF">2019-07-29T02:38:01Z</dcterms:created>
  <dcterms:modified xsi:type="dcterms:W3CDTF">2023-05-12T02:13:55Z</dcterms:modified>
</cp:coreProperties>
</file>